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3" r:id="rId3"/>
    <p:sldId id="285" r:id="rId4"/>
    <p:sldId id="289" r:id="rId5"/>
    <p:sldId id="288" r:id="rId6"/>
    <p:sldId id="287" r:id="rId7"/>
    <p:sldId id="298" r:id="rId8"/>
    <p:sldId id="297" r:id="rId9"/>
    <p:sldId id="299" r:id="rId10"/>
    <p:sldId id="290" r:id="rId11"/>
    <p:sldId id="256" r:id="rId12"/>
    <p:sldId id="257" r:id="rId13"/>
    <p:sldId id="263" r:id="rId14"/>
    <p:sldId id="262" r:id="rId15"/>
    <p:sldId id="264" r:id="rId16"/>
    <p:sldId id="261" r:id="rId17"/>
    <p:sldId id="265" r:id="rId18"/>
    <p:sldId id="260" r:id="rId19"/>
    <p:sldId id="259" r:id="rId20"/>
    <p:sldId id="266" r:id="rId21"/>
    <p:sldId id="258" r:id="rId22"/>
    <p:sldId id="279" r:id="rId23"/>
    <p:sldId id="270" r:id="rId24"/>
    <p:sldId id="280" r:id="rId25"/>
    <p:sldId id="269" r:id="rId26"/>
    <p:sldId id="268" r:id="rId27"/>
    <p:sldId id="267" r:id="rId28"/>
    <p:sldId id="277" r:id="rId29"/>
    <p:sldId id="276" r:id="rId30"/>
    <p:sldId id="278" r:id="rId31"/>
    <p:sldId id="282" r:id="rId32"/>
    <p:sldId id="327" r:id="rId33"/>
    <p:sldId id="316" r:id="rId34"/>
    <p:sldId id="338" r:id="rId35"/>
    <p:sldId id="305" r:id="rId36"/>
    <p:sldId id="337" r:id="rId37"/>
    <p:sldId id="329" r:id="rId38"/>
    <p:sldId id="330" r:id="rId39"/>
    <p:sldId id="339" r:id="rId40"/>
    <p:sldId id="317" r:id="rId41"/>
    <p:sldId id="355" r:id="rId42"/>
    <p:sldId id="328" r:id="rId43"/>
    <p:sldId id="335" r:id="rId44"/>
    <p:sldId id="336" r:id="rId45"/>
    <p:sldId id="331" r:id="rId46"/>
    <p:sldId id="320" r:id="rId47"/>
    <p:sldId id="340" r:id="rId48"/>
    <p:sldId id="321" r:id="rId49"/>
    <p:sldId id="322" r:id="rId50"/>
    <p:sldId id="326" r:id="rId51"/>
    <p:sldId id="341" r:id="rId52"/>
    <p:sldId id="345" r:id="rId53"/>
    <p:sldId id="344" r:id="rId54"/>
    <p:sldId id="306" r:id="rId55"/>
    <p:sldId id="307" r:id="rId56"/>
    <p:sldId id="318" r:id="rId57"/>
    <p:sldId id="332" r:id="rId58"/>
    <p:sldId id="343" r:id="rId59"/>
    <p:sldId id="346" r:id="rId60"/>
    <p:sldId id="342" r:id="rId61"/>
    <p:sldId id="334" r:id="rId62"/>
    <p:sldId id="308" r:id="rId63"/>
    <p:sldId id="291" r:id="rId64"/>
    <p:sldId id="309" r:id="rId65"/>
    <p:sldId id="311" r:id="rId66"/>
    <p:sldId id="312" r:id="rId67"/>
    <p:sldId id="310" r:id="rId68"/>
    <p:sldId id="303" r:id="rId69"/>
    <p:sldId id="351" r:id="rId70"/>
    <p:sldId id="313" r:id="rId71"/>
    <p:sldId id="314" r:id="rId72"/>
    <p:sldId id="354" r:id="rId73"/>
    <p:sldId id="301" r:id="rId74"/>
    <p:sldId id="352" r:id="rId75"/>
    <p:sldId id="315" r:id="rId7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6B4"/>
    <a:srgbClr val="6290BA"/>
    <a:srgbClr val="3A4D72"/>
    <a:srgbClr val="252C71"/>
    <a:srgbClr val="FF3300"/>
    <a:srgbClr val="2460A8"/>
    <a:srgbClr val="EBC091"/>
    <a:srgbClr val="8FD4ED"/>
    <a:srgbClr val="C6E9F6"/>
    <a:srgbClr val="D4E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94660"/>
  </p:normalViewPr>
  <p:slideViewPr>
    <p:cSldViewPr snapToGrid="0">
      <p:cViewPr varScale="1">
        <p:scale>
          <a:sx n="113" d="100"/>
          <a:sy n="113" d="100"/>
        </p:scale>
        <p:origin x="2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6C99C56C-9C2F-45DC-B4C1-E826642815A9}" type="datetimeFigureOut">
              <a:rPr lang="de-AT" smtClean="0"/>
              <a:t>19.11.2014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63510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C99C56C-9C2F-45DC-B4C1-E826642815A9}" type="datetimeFigureOut">
              <a:rPr lang="de-AT" smtClean="0"/>
              <a:t>19.11.2014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126262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C99C56C-9C2F-45DC-B4C1-E826642815A9}" type="datetimeFigureOut">
              <a:rPr lang="de-AT" smtClean="0"/>
              <a:t>19.11.2014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350304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C99C56C-9C2F-45DC-B4C1-E826642815A9}" type="datetimeFigureOut">
              <a:rPr lang="de-AT" smtClean="0"/>
              <a:t>19.11.2014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46549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C99C56C-9C2F-45DC-B4C1-E826642815A9}" type="datetimeFigureOut">
              <a:rPr lang="de-AT" smtClean="0"/>
              <a:t>19.11.2014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124651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6C99C56C-9C2F-45DC-B4C1-E826642815A9}" type="datetimeFigureOut">
              <a:rPr lang="de-AT" smtClean="0"/>
              <a:t>19.11.2014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8235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C99C56C-9C2F-45DC-B4C1-E826642815A9}" type="datetimeFigureOut">
              <a:rPr lang="de-AT" smtClean="0"/>
              <a:t>19.11.2014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209599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C99C56C-9C2F-45DC-B4C1-E826642815A9}" type="datetimeFigureOut">
              <a:rPr lang="de-AT" smtClean="0"/>
              <a:t>19.11.2014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95406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C99C56C-9C2F-45DC-B4C1-E826642815A9}" type="datetimeFigureOut">
              <a:rPr lang="de-AT" smtClean="0"/>
              <a:t>19.11.2014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311729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C99C56C-9C2F-45DC-B4C1-E826642815A9}" type="datetimeFigureOut">
              <a:rPr lang="de-AT" smtClean="0"/>
              <a:t>19.11.2014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30426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C99C56C-9C2F-45DC-B4C1-E826642815A9}" type="datetimeFigureOut">
              <a:rPr lang="de-AT" smtClean="0"/>
              <a:t>19.11.2014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806A17D-3329-438A-A576-886572A0F73E}" type="slidenum">
              <a:rPr lang="de-AT" smtClean="0"/>
              <a:t>‹Nr.›</a:t>
            </a:fld>
            <a:endParaRPr lang="de-AT"/>
          </a:p>
        </p:txBody>
      </p:sp>
    </p:spTree>
    <p:extLst>
      <p:ext uri="{BB962C8B-B14F-4D97-AF65-F5344CB8AC3E}">
        <p14:creationId xmlns:p14="http://schemas.microsoft.com/office/powerpoint/2010/main" val="338661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9C56C-9C2F-45DC-B4C1-E826642815A9}" type="datetimeFigureOut">
              <a:rPr lang="de-AT" smtClean="0"/>
              <a:t>19.11.2014</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6A17D-3329-438A-A576-886572A0F73E}" type="slidenum">
              <a:rPr lang="de-AT" smtClean="0"/>
              <a:t>‹Nr.›</a:t>
            </a:fld>
            <a:endParaRPr lang="de-AT"/>
          </a:p>
        </p:txBody>
      </p:sp>
    </p:spTree>
    <p:extLst>
      <p:ext uri="{BB962C8B-B14F-4D97-AF65-F5344CB8AC3E}">
        <p14:creationId xmlns:p14="http://schemas.microsoft.com/office/powerpoint/2010/main" val="1192184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1.xml"/><Relationship Id="rId4" Type="http://schemas.openxmlformats.org/officeDocument/2006/relationships/image" Target="../media/image6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0" y="-30144"/>
            <a:ext cx="12192000" cy="7478970"/>
          </a:xfrm>
          <a:prstGeom prst="rect">
            <a:avLst/>
          </a:prstGeom>
          <a:solidFill>
            <a:srgbClr val="C6E9F6"/>
          </a:solidFill>
          <a:ln>
            <a:solidFill>
              <a:srgbClr val="8FD4ED"/>
            </a:solidFill>
          </a:ln>
        </p:spPr>
        <p:txBody>
          <a:bodyPr wrap="square" rtlCol="0">
            <a:spAutoFit/>
          </a:bodyPr>
          <a:lstStyle/>
          <a:p>
            <a:pPr algn="ctr"/>
            <a:endParaRPr lang="de-AT" sz="6000" b="1" dirty="0" smtClean="0">
              <a:solidFill>
                <a:srgbClr val="FF0000"/>
              </a:solidFill>
            </a:endParaRPr>
          </a:p>
          <a:p>
            <a:pPr algn="ctr"/>
            <a:endParaRPr lang="de-AT" sz="6000" b="1" dirty="0">
              <a:solidFill>
                <a:srgbClr val="FF0000"/>
              </a:solidFill>
            </a:endParaRPr>
          </a:p>
          <a:p>
            <a:pPr algn="ctr"/>
            <a:endParaRPr lang="de-AT" sz="6000" b="1" dirty="0" smtClean="0">
              <a:solidFill>
                <a:srgbClr val="2460A8"/>
              </a:solidFill>
            </a:endParaRPr>
          </a:p>
          <a:p>
            <a:pPr algn="ctr"/>
            <a:r>
              <a:rPr lang="de-AT" sz="6000" b="1" dirty="0" smtClean="0">
                <a:solidFill>
                  <a:srgbClr val="2460A8"/>
                </a:solidFill>
              </a:rPr>
              <a:t>„Wer </a:t>
            </a:r>
            <a:r>
              <a:rPr lang="de-AT" sz="6000" b="1" dirty="0" smtClean="0">
                <a:solidFill>
                  <a:srgbClr val="FF0000"/>
                </a:solidFill>
              </a:rPr>
              <a:t>ZAHLT</a:t>
            </a:r>
            <a:r>
              <a:rPr lang="de-AT" sz="6000" b="1" dirty="0" smtClean="0">
                <a:solidFill>
                  <a:srgbClr val="2460A8"/>
                </a:solidFill>
              </a:rPr>
              <a:t>, sind die Menschen.“</a:t>
            </a:r>
          </a:p>
          <a:p>
            <a:pPr algn="ctr"/>
            <a:endParaRPr lang="de-AT" sz="6000" b="1" dirty="0" smtClean="0">
              <a:solidFill>
                <a:srgbClr val="FF0000"/>
              </a:solidFill>
            </a:endParaRPr>
          </a:p>
          <a:p>
            <a:pPr algn="ctr"/>
            <a:endParaRPr lang="de-AT" sz="6000" b="1" dirty="0" smtClean="0">
              <a:solidFill>
                <a:srgbClr val="FF0000"/>
              </a:solidFill>
            </a:endParaRPr>
          </a:p>
          <a:p>
            <a:pPr algn="ctr"/>
            <a:endParaRPr lang="de-AT" sz="6000" b="1" dirty="0">
              <a:solidFill>
                <a:srgbClr val="FF0000"/>
              </a:solidFill>
            </a:endParaRPr>
          </a:p>
          <a:p>
            <a:pPr algn="ctr"/>
            <a:endParaRPr lang="de-AT" sz="6000" b="1" dirty="0">
              <a:solidFill>
                <a:srgbClr val="FF0000"/>
              </a:solidFill>
            </a:endParaRPr>
          </a:p>
        </p:txBody>
      </p:sp>
    </p:spTree>
    <p:extLst>
      <p:ext uri="{BB962C8B-B14F-4D97-AF65-F5344CB8AC3E}">
        <p14:creationId xmlns:p14="http://schemas.microsoft.com/office/powerpoint/2010/main" val="2840342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764" y="338554"/>
            <a:ext cx="6394809" cy="6519446"/>
          </a:xfrm>
          <a:prstGeom prst="rect">
            <a:avLst/>
          </a:prstGeom>
        </p:spPr>
      </p:pic>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a:solidFill>
                  <a:schemeClr val="bg1"/>
                </a:solidFill>
              </a:rPr>
              <a:t>Die SPARKASSE OÖ sorgt nach </a:t>
            </a:r>
            <a:r>
              <a:rPr lang="de-AT" sz="1600" b="1" dirty="0" smtClean="0">
                <a:solidFill>
                  <a:schemeClr val="bg1"/>
                </a:solidFill>
              </a:rPr>
              <a:t>7 </a:t>
            </a:r>
            <a:r>
              <a:rPr lang="de-AT" sz="1600" b="1" dirty="0">
                <a:solidFill>
                  <a:schemeClr val="bg1"/>
                </a:solidFill>
              </a:rPr>
              <a:t>Jahren noch immer dafür, </a:t>
            </a:r>
            <a:r>
              <a:rPr lang="de-AT" sz="1600" b="1" dirty="0" smtClean="0">
                <a:solidFill>
                  <a:schemeClr val="bg1"/>
                </a:solidFill>
              </a:rPr>
              <a:t>dass der Justiz </a:t>
            </a:r>
            <a:r>
              <a:rPr lang="de-AT" sz="1600" b="1" dirty="0">
                <a:solidFill>
                  <a:schemeClr val="bg1"/>
                </a:solidFill>
              </a:rPr>
              <a:t>weiterhin </a:t>
            </a:r>
            <a:r>
              <a:rPr lang="de-AT" sz="1600" b="1" dirty="0" smtClean="0">
                <a:solidFill>
                  <a:schemeClr val="bg1"/>
                </a:solidFill>
              </a:rPr>
              <a:t>wichtige Fakten vorenthalten werden…</a:t>
            </a:r>
            <a:endParaRPr lang="de-AT" sz="1600" b="1" dirty="0">
              <a:solidFill>
                <a:schemeClr val="bg1"/>
              </a:solidFill>
            </a:endParaRPr>
          </a:p>
        </p:txBody>
      </p:sp>
    </p:spTree>
    <p:extLst>
      <p:ext uri="{BB962C8B-B14F-4D97-AF65-F5344CB8AC3E}">
        <p14:creationId xmlns:p14="http://schemas.microsoft.com/office/powerpoint/2010/main" val="140411121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Tree>
    <p:extLst>
      <p:ext uri="{BB962C8B-B14F-4D97-AF65-F5344CB8AC3E}">
        <p14:creationId xmlns:p14="http://schemas.microsoft.com/office/powerpoint/2010/main" val="5168006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0-#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0-#ppt_w/2"/>
                                          </p:val>
                                        </p:tav>
                                        <p:tav tm="100000">
                                          <p:val>
                                            <p:strVal val="#ppt_x"/>
                                          </p:val>
                                        </p:tav>
                                      </p:tavLst>
                                    </p:anim>
                                    <p:anim calcmode="lin" valueType="num">
                                      <p:cBhvr additive="base">
                                        <p:cTn id="16"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632" y="585050"/>
            <a:ext cx="7526492" cy="58584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3010764"/>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
        <p:nvSpPr>
          <p:cNvPr id="9" name="Rechteck 8"/>
          <p:cNvSpPr/>
          <p:nvPr/>
        </p:nvSpPr>
        <p:spPr>
          <a:xfrm>
            <a:off x="1672937" y="2719078"/>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0" name="Rechteck 9"/>
          <p:cNvSpPr/>
          <p:nvPr/>
        </p:nvSpPr>
        <p:spPr>
          <a:xfrm>
            <a:off x="5434445" y="2719078"/>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09.03.2004</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1" name="Rechteck 10"/>
          <p:cNvSpPr/>
          <p:nvPr/>
        </p:nvSpPr>
        <p:spPr>
          <a:xfrm>
            <a:off x="7284028" y="2719078"/>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17.000,00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726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0-#ppt_w/2"/>
                                          </p:val>
                                        </p:tav>
                                        <p:tav tm="100000">
                                          <p:val>
                                            <p:strVal val="#ppt_x"/>
                                          </p:val>
                                        </p:tav>
                                      </p:tavLst>
                                    </p:anim>
                                    <p:anim calcmode="lin" valueType="num">
                                      <p:cBhvr additive="base">
                                        <p:cTn id="8" dur="12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0-#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250" fill="hold"/>
                                        <p:tgtEl>
                                          <p:spTgt spid="11"/>
                                        </p:tgtEl>
                                        <p:attrNameLst>
                                          <p:attrName>ppt_x</p:attrName>
                                        </p:attrNameLst>
                                      </p:cBhvr>
                                      <p:tavLst>
                                        <p:tav tm="0">
                                          <p:val>
                                            <p:strVal val="0-#ppt_w/2"/>
                                          </p:val>
                                        </p:tav>
                                        <p:tav tm="100000">
                                          <p:val>
                                            <p:strVal val="#ppt_x"/>
                                          </p:val>
                                        </p:tav>
                                      </p:tavLst>
                                    </p:anim>
                                    <p:anim calcmode="lin" valueType="num">
                                      <p:cBhvr additive="base">
                                        <p:cTn id="16"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481966"/>
            <a:ext cx="8350369" cy="5852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988530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
        <p:nvSpPr>
          <p:cNvPr id="9" name="Rechteck 8"/>
          <p:cNvSpPr/>
          <p:nvPr/>
        </p:nvSpPr>
        <p:spPr>
          <a:xfrm>
            <a:off x="1672937" y="2719078"/>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0" name="Rechteck 9"/>
          <p:cNvSpPr/>
          <p:nvPr/>
        </p:nvSpPr>
        <p:spPr>
          <a:xfrm>
            <a:off x="5434445" y="2719078"/>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09.03.2004</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1" name="Rechteck 10"/>
          <p:cNvSpPr/>
          <p:nvPr/>
        </p:nvSpPr>
        <p:spPr>
          <a:xfrm>
            <a:off x="7284028" y="2719078"/>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17.000,00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1672937" y="3176276"/>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3" name="Rechteck 12"/>
          <p:cNvSpPr/>
          <p:nvPr/>
        </p:nvSpPr>
        <p:spPr>
          <a:xfrm>
            <a:off x="5434445" y="3176276"/>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16.05.2007</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4" name="Rechteck 13"/>
          <p:cNvSpPr/>
          <p:nvPr/>
        </p:nvSpPr>
        <p:spPr>
          <a:xfrm>
            <a:off x="7284028" y="3176276"/>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20.000,00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1203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0-#ppt_w/2"/>
                                          </p:val>
                                        </p:tav>
                                        <p:tav tm="100000">
                                          <p:val>
                                            <p:strVal val="#ppt_x"/>
                                          </p:val>
                                        </p:tav>
                                      </p:tavLst>
                                    </p:anim>
                                    <p:anim calcmode="lin" valueType="num">
                                      <p:cBhvr additive="base">
                                        <p:cTn id="12" dur="12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0-#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4" y="429825"/>
            <a:ext cx="8744299" cy="6018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939577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
        <p:nvSpPr>
          <p:cNvPr id="9" name="Rechteck 8"/>
          <p:cNvSpPr/>
          <p:nvPr/>
        </p:nvSpPr>
        <p:spPr>
          <a:xfrm>
            <a:off x="1672937" y="2719078"/>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0" name="Rechteck 9"/>
          <p:cNvSpPr/>
          <p:nvPr/>
        </p:nvSpPr>
        <p:spPr>
          <a:xfrm>
            <a:off x="5434445" y="2719078"/>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09.03.2004</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1" name="Rechteck 10"/>
          <p:cNvSpPr/>
          <p:nvPr/>
        </p:nvSpPr>
        <p:spPr>
          <a:xfrm>
            <a:off x="7284028" y="2719078"/>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17.000,00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1672937" y="3176276"/>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3" name="Rechteck 12"/>
          <p:cNvSpPr/>
          <p:nvPr/>
        </p:nvSpPr>
        <p:spPr>
          <a:xfrm>
            <a:off x="5434445" y="3176276"/>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16.05.2007</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4" name="Rechteck 13"/>
          <p:cNvSpPr/>
          <p:nvPr/>
        </p:nvSpPr>
        <p:spPr>
          <a:xfrm>
            <a:off x="7284028" y="3176276"/>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20.000,00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5" name="Rechteck 14"/>
          <p:cNvSpPr/>
          <p:nvPr/>
        </p:nvSpPr>
        <p:spPr>
          <a:xfrm>
            <a:off x="1672937" y="3633474"/>
            <a:ext cx="5611090"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Kreditaufnahme gesamt</a:t>
            </a:r>
            <a:endParaRPr lang="de-AT" b="1" dirty="0">
              <a:solidFill>
                <a:schemeClr val="bg1"/>
              </a:solidFill>
              <a:latin typeface="Arial" panose="020B0604020202020204" pitchFamily="34" charset="0"/>
              <a:cs typeface="Arial" panose="020B0604020202020204" pitchFamily="34" charset="0"/>
            </a:endParaRPr>
          </a:p>
        </p:txBody>
      </p:sp>
      <p:sp>
        <p:nvSpPr>
          <p:cNvPr id="17" name="Rechteck 16"/>
          <p:cNvSpPr/>
          <p:nvPr/>
        </p:nvSpPr>
        <p:spPr>
          <a:xfrm>
            <a:off x="7284028" y="3633474"/>
            <a:ext cx="3345871"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b="1" dirty="0" smtClean="0">
                <a:solidFill>
                  <a:schemeClr val="bg1"/>
                </a:solidFill>
                <a:latin typeface="Arial" panose="020B0604020202020204" pitchFamily="34" charset="0"/>
                <a:cs typeface="Arial" panose="020B0604020202020204" pitchFamily="34" charset="0"/>
              </a:rPr>
              <a:t>EUR</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133.769,33</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9711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59" y="272664"/>
            <a:ext cx="3875737" cy="6341496"/>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4485" t="4609" r="6788" b="4547"/>
          <a:stretch/>
        </p:blipFill>
        <p:spPr>
          <a:xfrm>
            <a:off x="1683155" y="426721"/>
            <a:ext cx="8924544" cy="3901440"/>
          </a:xfrm>
          <a:prstGeom prst="rect">
            <a:avLst/>
          </a:prstGeom>
          <a:ln>
            <a:noFill/>
          </a:ln>
          <a:effectLst>
            <a:outerShdw blurRad="190500" algn="tl" rotWithShape="0">
              <a:srgbClr val="000000">
                <a:alpha val="70000"/>
              </a:srgbClr>
            </a:outerShdw>
          </a:effectLst>
        </p:spPr>
      </p:pic>
      <p:sp>
        <p:nvSpPr>
          <p:cNvPr id="5" name="Rechteck 4"/>
          <p:cNvSpPr/>
          <p:nvPr/>
        </p:nvSpPr>
        <p:spPr>
          <a:xfrm>
            <a:off x="2231136" y="585216"/>
            <a:ext cx="1976423" cy="47548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4541520" y="2967924"/>
            <a:ext cx="5199888" cy="47548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5338024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672" y="714376"/>
            <a:ext cx="4092953" cy="5934074"/>
          </a:xfrm>
          <a:prstGeom prst="rect">
            <a:avLst/>
          </a:prstGeom>
          <a:ln>
            <a:noFill/>
          </a:ln>
          <a:effectLst>
            <a:outerShdw blurRad="190500" algn="tl" rotWithShape="0">
              <a:srgbClr val="000000">
                <a:alpha val="70000"/>
              </a:srgbClr>
            </a:outerShdw>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197" y="1267032"/>
            <a:ext cx="7667724" cy="4112688"/>
          </a:xfrm>
          <a:prstGeom prst="rect">
            <a:avLst/>
          </a:prstGeom>
          <a:ln>
            <a:noFill/>
          </a:ln>
          <a:effectLst>
            <a:outerShdw blurRad="190500" algn="tl" rotWithShape="0">
              <a:srgbClr val="000000">
                <a:alpha val="70000"/>
              </a:srgbClr>
            </a:outerShdw>
          </a:effectLst>
        </p:spPr>
      </p:pic>
      <p:sp>
        <p:nvSpPr>
          <p:cNvPr id="7" name="Textfeld 6"/>
          <p:cNvSpPr txBox="1"/>
          <p:nvPr/>
        </p:nvSpPr>
        <p:spPr>
          <a:xfrm>
            <a:off x="9137640" y="1297400"/>
            <a:ext cx="2731530" cy="1477328"/>
          </a:xfrm>
          <a:prstGeom prst="rect">
            <a:avLst/>
          </a:prstGeom>
          <a:solidFill>
            <a:schemeClr val="accent1">
              <a:lumMod val="50000"/>
              <a:alpha val="62000"/>
            </a:schemeClr>
          </a:solidFill>
        </p:spPr>
        <p:txBody>
          <a:bodyPr wrap="square" rtlCol="0">
            <a:spAutoFit/>
          </a:bodyPr>
          <a:lstStyle/>
          <a:p>
            <a:pPr algn="ctr"/>
            <a:r>
              <a:rPr lang="de-AT" b="1" u="sng" dirty="0" smtClean="0">
                <a:solidFill>
                  <a:schemeClr val="bg1"/>
                </a:solidFill>
              </a:rPr>
              <a:t>Anmerkung:</a:t>
            </a:r>
          </a:p>
          <a:p>
            <a:pPr algn="ctr"/>
            <a:r>
              <a:rPr lang="de-AT" b="1" dirty="0" smtClean="0">
                <a:solidFill>
                  <a:schemeClr val="bg1"/>
                </a:solidFill>
              </a:rPr>
              <a:t>Letzte Kreditaufstockung</a:t>
            </a:r>
          </a:p>
          <a:p>
            <a:pPr algn="ctr"/>
            <a:r>
              <a:rPr lang="de-AT" b="1" dirty="0" smtClean="0">
                <a:solidFill>
                  <a:schemeClr val="bg1"/>
                </a:solidFill>
              </a:rPr>
              <a:t>16. Mai 2007</a:t>
            </a:r>
          </a:p>
          <a:p>
            <a:pPr algn="ctr"/>
            <a:r>
              <a:rPr lang="de-AT" b="1" dirty="0" smtClean="0">
                <a:solidFill>
                  <a:schemeClr val="bg1"/>
                </a:solidFill>
              </a:rPr>
              <a:t>auf insgesamt</a:t>
            </a:r>
          </a:p>
          <a:p>
            <a:pPr algn="ctr"/>
            <a:r>
              <a:rPr lang="de-AT" b="1" dirty="0" smtClean="0">
                <a:solidFill>
                  <a:schemeClr val="bg1"/>
                </a:solidFill>
              </a:rPr>
              <a:t>EUR 133.769,33</a:t>
            </a:r>
            <a:endParaRPr lang="de-AT" b="1" dirty="0">
              <a:solidFill>
                <a:schemeClr val="bg1"/>
              </a:solidFill>
            </a:endParaRPr>
          </a:p>
        </p:txBody>
      </p:sp>
      <p:sp>
        <p:nvSpPr>
          <p:cNvPr id="9" name="Rechteck 8"/>
          <p:cNvSpPr/>
          <p:nvPr/>
        </p:nvSpPr>
        <p:spPr>
          <a:xfrm>
            <a:off x="2682240" y="4437888"/>
            <a:ext cx="1085088" cy="19507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p:cNvSpPr txBox="1"/>
          <p:nvPr/>
        </p:nvSpPr>
        <p:spPr>
          <a:xfrm>
            <a:off x="9137640" y="1851398"/>
            <a:ext cx="2731530" cy="369332"/>
          </a:xfrm>
          <a:prstGeom prst="rect">
            <a:avLst/>
          </a:prstGeom>
          <a:noFill/>
        </p:spPr>
        <p:txBody>
          <a:bodyPr wrap="square" rtlCol="0">
            <a:spAutoFit/>
          </a:bodyPr>
          <a:lstStyle/>
          <a:p>
            <a:pPr algn="ctr"/>
            <a:r>
              <a:rPr lang="de-AT" b="1" dirty="0" smtClean="0">
                <a:solidFill>
                  <a:srgbClr val="FF0000"/>
                </a:solidFill>
              </a:rPr>
              <a:t>16. Mai 2007</a:t>
            </a:r>
          </a:p>
        </p:txBody>
      </p:sp>
      <p:sp>
        <p:nvSpPr>
          <p:cNvPr id="10" name="Textfeld 9"/>
          <p:cNvSpPr txBox="1"/>
          <p:nvPr/>
        </p:nvSpPr>
        <p:spPr>
          <a:xfrm>
            <a:off x="9137640" y="2405396"/>
            <a:ext cx="2731530" cy="369332"/>
          </a:xfrm>
          <a:prstGeom prst="rect">
            <a:avLst/>
          </a:prstGeom>
          <a:noFill/>
        </p:spPr>
        <p:txBody>
          <a:bodyPr wrap="square" rtlCol="0">
            <a:spAutoFit/>
          </a:bodyPr>
          <a:lstStyle/>
          <a:p>
            <a:pPr algn="ctr"/>
            <a:r>
              <a:rPr lang="de-AT" b="1" dirty="0" smtClean="0">
                <a:solidFill>
                  <a:srgbClr val="FF0000"/>
                </a:solidFill>
              </a:rPr>
              <a:t>EUR 133.769,33</a:t>
            </a:r>
            <a:endParaRPr lang="de-AT" b="1" dirty="0">
              <a:solidFill>
                <a:srgbClr val="FF0000"/>
              </a:solidFill>
            </a:endParaRPr>
          </a:p>
        </p:txBody>
      </p:sp>
      <p:sp>
        <p:nvSpPr>
          <p:cNvPr id="11" name="Rechteck 10"/>
          <p:cNvSpPr/>
          <p:nvPr/>
        </p:nvSpPr>
        <p:spPr>
          <a:xfrm>
            <a:off x="7453556" y="1667033"/>
            <a:ext cx="1085088" cy="22844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0" y="-5231"/>
            <a:ext cx="12192000" cy="5256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latin typeface="Arial" panose="020B0604020202020204" pitchFamily="34" charset="0"/>
                <a:cs typeface="Arial" panose="020B0604020202020204" pitchFamily="34" charset="0"/>
              </a:rPr>
              <a:t>Nachweis für Berechnungsfehler des ursprünglich aufgenommenen Kreditbetrages über 4 Jahre (2007 – 2011)</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9587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500"/>
                            </p:stCondLst>
                            <p:childTnLst>
                              <p:par>
                                <p:cTn id="25" presetID="5" presetClass="entr" presetSubtype="10" fill="hold" grpId="1"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750"/>
                                        <p:tgtEl>
                                          <p:spTgt spid="8"/>
                                        </p:tgtEl>
                                      </p:cBhvr>
                                    </p:animEffect>
                                  </p:childTnLst>
                                </p:cTn>
                              </p:par>
                            </p:childTnLst>
                          </p:cTn>
                        </p:par>
                        <p:par>
                          <p:cTn id="28" fill="hold">
                            <p:stCondLst>
                              <p:cond delay="1750"/>
                            </p:stCondLst>
                            <p:childTnLst>
                              <p:par>
                                <p:cTn id="29" presetID="5"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78421" cy="6858000"/>
          </a:xfrm>
          <a:prstGeom prst="rect">
            <a:avLst/>
          </a:prstGeom>
        </p:spPr>
      </p:pic>
      <p:pic>
        <p:nvPicPr>
          <p:cNvPr id="3" name="Grafik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183" b="12450"/>
          <a:stretch/>
        </p:blipFill>
        <p:spPr>
          <a:xfrm>
            <a:off x="6280219" y="1401925"/>
            <a:ext cx="5584372" cy="482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825208" y="363695"/>
            <a:ext cx="4127874" cy="7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feld 11"/>
          <p:cNvSpPr txBox="1"/>
          <p:nvPr/>
        </p:nvSpPr>
        <p:spPr>
          <a:xfrm>
            <a:off x="4860034" y="3439314"/>
            <a:ext cx="7087455" cy="830997"/>
          </a:xfrm>
          <a:prstGeom prst="rect">
            <a:avLst/>
          </a:prstGeom>
          <a:noFill/>
        </p:spPr>
        <p:txBody>
          <a:bodyPr wrap="square" rtlCol="0">
            <a:spAutoFit/>
          </a:bodyPr>
          <a:lstStyle/>
          <a:p>
            <a:r>
              <a:rPr lang="de-AT" sz="1600" b="1" dirty="0" smtClean="0">
                <a:latin typeface="Courier New" panose="02070309020205020404" pitchFamily="49" charset="0"/>
                <a:cs typeface="Courier New" panose="02070309020205020404" pitchFamily="49" charset="0"/>
              </a:rPr>
              <a:t>„Wir </a:t>
            </a:r>
            <a:r>
              <a:rPr lang="de-AT" sz="1600" b="1" dirty="0">
                <a:latin typeface="Courier New" panose="02070309020205020404" pitchFamily="49" charset="0"/>
                <a:cs typeface="Courier New" panose="02070309020205020404" pitchFamily="49" charset="0"/>
              </a:rPr>
              <a:t>haben es im Fall </a:t>
            </a:r>
            <a:r>
              <a:rPr lang="de-AT" sz="1600" b="1" dirty="0" err="1">
                <a:latin typeface="Courier New" panose="02070309020205020404" pitchFamily="49" charset="0"/>
                <a:cs typeface="Courier New" panose="02070309020205020404" pitchFamily="49" charset="0"/>
              </a:rPr>
              <a:t>Mollath</a:t>
            </a:r>
            <a:r>
              <a:rPr lang="de-AT" sz="1600" b="1" dirty="0">
                <a:latin typeface="Courier New" panose="02070309020205020404" pitchFamily="49" charset="0"/>
                <a:cs typeface="Courier New" panose="02070309020205020404" pitchFamily="49" charset="0"/>
              </a:rPr>
              <a:t> mit einem für ihn verhängnisvollen Gerichtsurteil zu tun, das getränkt ist von hanebüchenen, sachlichen Fehlern</a:t>
            </a:r>
            <a:r>
              <a:rPr lang="de-AT" sz="1600" b="1" dirty="0" smtClean="0">
                <a:latin typeface="Courier New" panose="02070309020205020404" pitchFamily="49" charset="0"/>
                <a:cs typeface="Courier New" panose="02070309020205020404" pitchFamily="49" charset="0"/>
              </a:rPr>
              <a:t>.“</a:t>
            </a:r>
            <a:endParaRPr lang="de-AT" dirty="0"/>
          </a:p>
        </p:txBody>
      </p:sp>
      <p:sp>
        <p:nvSpPr>
          <p:cNvPr id="15" name="Textfeld 14"/>
          <p:cNvSpPr txBox="1"/>
          <p:nvPr/>
        </p:nvSpPr>
        <p:spPr>
          <a:xfrm>
            <a:off x="4860034" y="2225958"/>
            <a:ext cx="7087455" cy="1077218"/>
          </a:xfrm>
          <a:prstGeom prst="rect">
            <a:avLst/>
          </a:prstGeom>
          <a:noFill/>
        </p:spPr>
        <p:txBody>
          <a:bodyPr wrap="square" rtlCol="0">
            <a:spAutoFit/>
          </a:bodyPr>
          <a:lstStyle/>
          <a:p>
            <a:r>
              <a:rPr lang="de-AT" sz="1600" b="1" dirty="0" smtClean="0">
                <a:latin typeface="Courier New" panose="02070309020205020404" pitchFamily="49" charset="0"/>
                <a:cs typeface="Courier New" panose="02070309020205020404" pitchFamily="49" charset="0"/>
              </a:rPr>
              <a:t>„Wir haben es mit einer großen Bank zu tun, die moralisch versagt hat. Weil sie jahrelang wesentliche Informationen zurückhielt, die </a:t>
            </a:r>
            <a:r>
              <a:rPr lang="de-AT" sz="1600" b="1" dirty="0" err="1" smtClean="0">
                <a:latin typeface="Courier New" panose="02070309020205020404" pitchFamily="49" charset="0"/>
                <a:cs typeface="Courier New" panose="02070309020205020404" pitchFamily="49" charset="0"/>
              </a:rPr>
              <a:t>Mollaths</a:t>
            </a:r>
            <a:r>
              <a:rPr lang="de-AT" sz="1600" b="1" dirty="0" smtClean="0">
                <a:latin typeface="Courier New" panose="02070309020205020404" pitchFamily="49" charset="0"/>
                <a:cs typeface="Courier New" panose="02070309020205020404" pitchFamily="49" charset="0"/>
              </a:rPr>
              <a:t> … Glaubwürdigkeit gestützt hätten.“</a:t>
            </a:r>
            <a:endParaRPr lang="de-AT" dirty="0"/>
          </a:p>
        </p:txBody>
      </p:sp>
      <p:sp>
        <p:nvSpPr>
          <p:cNvPr id="10" name="Textfeld 9"/>
          <p:cNvSpPr txBox="1"/>
          <p:nvPr/>
        </p:nvSpPr>
        <p:spPr>
          <a:xfrm>
            <a:off x="4825208" y="4453103"/>
            <a:ext cx="7087455" cy="1077218"/>
          </a:xfrm>
          <a:prstGeom prst="rect">
            <a:avLst/>
          </a:prstGeom>
          <a:noFill/>
        </p:spPr>
        <p:txBody>
          <a:bodyPr wrap="square" rtlCol="0">
            <a:spAutoFit/>
          </a:bodyPr>
          <a:lstStyle/>
          <a:p>
            <a:r>
              <a:rPr lang="de-AT" sz="1600" b="1" dirty="0" smtClean="0">
                <a:latin typeface="Courier New" panose="02070309020205020404" pitchFamily="49" charset="0"/>
                <a:cs typeface="Courier New" panose="02070309020205020404" pitchFamily="49" charset="0"/>
              </a:rPr>
              <a:t>„Eine Justiz, die stur und beleidigt darauf pochte, dass das was rechtskräftig ist, auch richtig sein muss. Im Zweifel immer gegen den Angeklagten, schien die Devise zu sein.“</a:t>
            </a:r>
            <a:endParaRPr lang="de-AT" dirty="0"/>
          </a:p>
        </p:txBody>
      </p:sp>
      <p:sp>
        <p:nvSpPr>
          <p:cNvPr id="11" name="Textfeld 10"/>
          <p:cNvSpPr txBox="1"/>
          <p:nvPr/>
        </p:nvSpPr>
        <p:spPr>
          <a:xfrm>
            <a:off x="4825207" y="5728423"/>
            <a:ext cx="7087455" cy="830997"/>
          </a:xfrm>
          <a:prstGeom prst="rect">
            <a:avLst/>
          </a:prstGeom>
          <a:noFill/>
        </p:spPr>
        <p:txBody>
          <a:bodyPr wrap="square" rtlCol="0">
            <a:spAutoFit/>
          </a:bodyPr>
          <a:lstStyle/>
          <a:p>
            <a:r>
              <a:rPr lang="de-AT" sz="1600" b="1" u="sng" dirty="0" smtClean="0">
                <a:solidFill>
                  <a:srgbClr val="FF0000"/>
                </a:solidFill>
                <a:latin typeface="Courier New" panose="02070309020205020404" pitchFamily="49" charset="0"/>
                <a:cs typeface="Courier New" panose="02070309020205020404" pitchFamily="49" charset="0"/>
              </a:rPr>
              <a:t>Anmerkung:</a:t>
            </a:r>
            <a:r>
              <a:rPr lang="de-AT" sz="1600" b="1" dirty="0" smtClean="0">
                <a:solidFill>
                  <a:srgbClr val="FF0000"/>
                </a:solidFill>
                <a:latin typeface="Courier New" panose="02070309020205020404" pitchFamily="49" charset="0"/>
                <a:cs typeface="Courier New" panose="02070309020205020404" pitchFamily="49" charset="0"/>
              </a:rPr>
              <a:t> Dieses Buch handelt von der bayrischen Justiz, NICHT von der österreichischen! Außerdem geht es darin NICHT um die Sparkasse OÖ!</a:t>
            </a:r>
            <a:endParaRPr lang="de-AT" dirty="0">
              <a:solidFill>
                <a:srgbClr val="FF0000"/>
              </a:solidFill>
            </a:endParaRPr>
          </a:p>
        </p:txBody>
      </p:sp>
    </p:spTree>
    <p:extLst>
      <p:ext uri="{BB962C8B-B14F-4D97-AF65-F5344CB8AC3E}">
        <p14:creationId xmlns:p14="http://schemas.microsoft.com/office/powerpoint/2010/main" val="3170059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000"/>
                            </p:stCondLst>
                            <p:childTnLst>
                              <p:par>
                                <p:cTn id="17" presetID="31"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2500"/>
                            </p:stCondLst>
                            <p:childTnLst>
                              <p:par>
                                <p:cTn id="24" presetID="14" presetClass="entr" presetSubtype="1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
        <p:nvSpPr>
          <p:cNvPr id="9" name="Rechteck 8"/>
          <p:cNvSpPr/>
          <p:nvPr/>
        </p:nvSpPr>
        <p:spPr>
          <a:xfrm>
            <a:off x="1672937" y="2719078"/>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0" name="Rechteck 9"/>
          <p:cNvSpPr/>
          <p:nvPr/>
        </p:nvSpPr>
        <p:spPr>
          <a:xfrm>
            <a:off x="5434445" y="2719078"/>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09.03.2004</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1" name="Rechteck 10"/>
          <p:cNvSpPr/>
          <p:nvPr/>
        </p:nvSpPr>
        <p:spPr>
          <a:xfrm>
            <a:off x="7284028" y="2719078"/>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17.000,00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1672937" y="3176276"/>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3" name="Rechteck 12"/>
          <p:cNvSpPr/>
          <p:nvPr/>
        </p:nvSpPr>
        <p:spPr>
          <a:xfrm>
            <a:off x="5434445" y="3176276"/>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16.05.2007</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4" name="Rechteck 13"/>
          <p:cNvSpPr/>
          <p:nvPr/>
        </p:nvSpPr>
        <p:spPr>
          <a:xfrm>
            <a:off x="7284028" y="3176276"/>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20.000,00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5" name="Rechteck 14"/>
          <p:cNvSpPr/>
          <p:nvPr/>
        </p:nvSpPr>
        <p:spPr>
          <a:xfrm>
            <a:off x="1672937" y="3633474"/>
            <a:ext cx="5611090"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Kreditaufnahme gesamt</a:t>
            </a:r>
            <a:endParaRPr lang="de-AT" b="1" dirty="0">
              <a:solidFill>
                <a:schemeClr val="bg1"/>
              </a:solidFill>
              <a:latin typeface="Arial" panose="020B0604020202020204" pitchFamily="34" charset="0"/>
              <a:cs typeface="Arial" panose="020B0604020202020204" pitchFamily="34" charset="0"/>
            </a:endParaRPr>
          </a:p>
        </p:txBody>
      </p:sp>
      <p:sp>
        <p:nvSpPr>
          <p:cNvPr id="17" name="Rechteck 16"/>
          <p:cNvSpPr/>
          <p:nvPr/>
        </p:nvSpPr>
        <p:spPr>
          <a:xfrm>
            <a:off x="7284028" y="3633474"/>
            <a:ext cx="3345871"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b="1" dirty="0" smtClean="0">
                <a:solidFill>
                  <a:schemeClr val="bg1"/>
                </a:solidFill>
                <a:latin typeface="Arial" panose="020B0604020202020204" pitchFamily="34" charset="0"/>
                <a:cs typeface="Arial" panose="020B0604020202020204" pitchFamily="34" charset="0"/>
              </a:rPr>
              <a:t>EUR</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133.769,33</a:t>
            </a:r>
            <a:endParaRPr lang="de-AT" b="1" dirty="0">
              <a:solidFill>
                <a:schemeClr val="bg1"/>
              </a:solidFill>
              <a:latin typeface="Arial" panose="020B0604020202020204" pitchFamily="34" charset="0"/>
              <a:cs typeface="Arial" panose="020B0604020202020204" pitchFamily="34" charset="0"/>
            </a:endParaRPr>
          </a:p>
        </p:txBody>
      </p:sp>
      <p:sp>
        <p:nvSpPr>
          <p:cNvPr id="16" name="Rechteck 15"/>
          <p:cNvSpPr/>
          <p:nvPr/>
        </p:nvSpPr>
        <p:spPr>
          <a:xfrm>
            <a:off x="1672937" y="4700273"/>
            <a:ext cx="3761508" cy="607865"/>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Saldo per</a:t>
            </a:r>
            <a:endParaRPr lang="de-AT" b="1" dirty="0">
              <a:solidFill>
                <a:schemeClr val="bg1"/>
              </a:solidFill>
              <a:latin typeface="Arial" panose="020B0604020202020204" pitchFamily="34" charset="0"/>
              <a:cs typeface="Arial" panose="020B0604020202020204" pitchFamily="34" charset="0"/>
            </a:endParaRPr>
          </a:p>
        </p:txBody>
      </p:sp>
      <p:sp>
        <p:nvSpPr>
          <p:cNvPr id="18" name="Rechteck 17"/>
          <p:cNvSpPr/>
          <p:nvPr/>
        </p:nvSpPr>
        <p:spPr>
          <a:xfrm>
            <a:off x="7284028" y="4700273"/>
            <a:ext cx="3345871" cy="607867"/>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endParaRPr lang="de-AT" i="1" dirty="0" smtClean="0">
              <a:solidFill>
                <a:schemeClr val="bg1"/>
              </a:solidFill>
              <a:latin typeface="Arial" panose="020B0604020202020204" pitchFamily="34" charset="0"/>
              <a:cs typeface="Arial" panose="020B0604020202020204" pitchFamily="34" charset="0"/>
            </a:endParaRPr>
          </a:p>
          <a:p>
            <a:pPr marL="354013">
              <a:tabLst>
                <a:tab pos="2157413" algn="dec"/>
              </a:tabLst>
            </a:pPr>
            <a:r>
              <a:rPr lang="de-AT" i="1" dirty="0" smtClean="0">
                <a:solidFill>
                  <a:schemeClr val="bg1"/>
                </a:solidFill>
                <a:latin typeface="Arial" panose="020B0604020202020204" pitchFamily="34" charset="0"/>
                <a:cs typeface="Arial" panose="020B0604020202020204" pitchFamily="34" charset="0"/>
              </a:rPr>
              <a:t>CHF	187.677,02</a:t>
            </a:r>
            <a:endParaRPr lang="de-AT" i="1" dirty="0">
              <a:solidFill>
                <a:schemeClr val="bg1"/>
              </a:solidFill>
              <a:latin typeface="Arial" panose="020B0604020202020204" pitchFamily="34" charset="0"/>
              <a:cs typeface="Arial" panose="020B0604020202020204" pitchFamily="34" charset="0"/>
            </a:endParaRPr>
          </a:p>
        </p:txBody>
      </p:sp>
      <p:sp>
        <p:nvSpPr>
          <p:cNvPr id="19" name="Rechteck 18"/>
          <p:cNvSpPr/>
          <p:nvPr/>
        </p:nvSpPr>
        <p:spPr>
          <a:xfrm>
            <a:off x="1672936" y="4090672"/>
            <a:ext cx="8956964" cy="609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vs.</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20" name="Rechteck 19"/>
          <p:cNvSpPr/>
          <p:nvPr/>
        </p:nvSpPr>
        <p:spPr>
          <a:xfrm>
            <a:off x="5434445" y="4698538"/>
            <a:ext cx="1849582" cy="609601"/>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50"/>
            <a:r>
              <a:rPr lang="de-AT" b="1" dirty="0" smtClean="0">
                <a:solidFill>
                  <a:schemeClr val="bg1"/>
                </a:solidFill>
                <a:latin typeface="Arial" panose="020B0604020202020204" pitchFamily="34" charset="0"/>
                <a:cs typeface="Arial" panose="020B0604020202020204" pitchFamily="34" charset="0"/>
              </a:rPr>
              <a:t>09.12.2008</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7588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250" fill="hold"/>
                                        <p:tgtEl>
                                          <p:spTgt spid="16"/>
                                        </p:tgtEl>
                                        <p:attrNameLst>
                                          <p:attrName>ppt_x</p:attrName>
                                        </p:attrNameLst>
                                      </p:cBhvr>
                                      <p:tavLst>
                                        <p:tav tm="0">
                                          <p:val>
                                            <p:strVal val="0-#ppt_w/2"/>
                                          </p:val>
                                        </p:tav>
                                        <p:tav tm="100000">
                                          <p:val>
                                            <p:strVal val="#ppt_x"/>
                                          </p:val>
                                        </p:tav>
                                      </p:tavLst>
                                    </p:anim>
                                    <p:anim calcmode="lin" valueType="num">
                                      <p:cBhvr additive="base">
                                        <p:cTn id="14" dur="125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250" fill="hold"/>
                                        <p:tgtEl>
                                          <p:spTgt spid="20"/>
                                        </p:tgtEl>
                                        <p:attrNameLst>
                                          <p:attrName>ppt_x</p:attrName>
                                        </p:attrNameLst>
                                      </p:cBhvr>
                                      <p:tavLst>
                                        <p:tav tm="0">
                                          <p:val>
                                            <p:strVal val="0-#ppt_w/2"/>
                                          </p:val>
                                        </p:tav>
                                        <p:tav tm="100000">
                                          <p:val>
                                            <p:strVal val="#ppt_x"/>
                                          </p:val>
                                        </p:tav>
                                      </p:tavLst>
                                    </p:anim>
                                    <p:anim calcmode="lin" valueType="num">
                                      <p:cBhvr additive="base">
                                        <p:cTn id="18" dur="125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250" fill="hold"/>
                                        <p:tgtEl>
                                          <p:spTgt spid="18"/>
                                        </p:tgtEl>
                                        <p:attrNameLst>
                                          <p:attrName>ppt_x</p:attrName>
                                        </p:attrNameLst>
                                      </p:cBhvr>
                                      <p:tavLst>
                                        <p:tav tm="0">
                                          <p:val>
                                            <p:strVal val="0-#ppt_w/2"/>
                                          </p:val>
                                        </p:tav>
                                        <p:tav tm="100000">
                                          <p:val>
                                            <p:strVal val="#ppt_x"/>
                                          </p:val>
                                        </p:tav>
                                      </p:tavLst>
                                    </p:anim>
                                    <p:anim calcmode="lin" valueType="num">
                                      <p:cBhvr additive="base">
                                        <p:cTn id="22" dur="1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92" y="724090"/>
            <a:ext cx="8554333" cy="5364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755204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hteck 3"/>
          <p:cNvSpPr/>
          <p:nvPr/>
        </p:nvSpPr>
        <p:spPr>
          <a:xfrm>
            <a:off x="1672936" y="436415"/>
            <a:ext cx="8956964" cy="685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latin typeface="Arial" panose="020B0604020202020204" pitchFamily="34" charset="0"/>
                <a:cs typeface="Arial" panose="020B0604020202020204" pitchFamily="34" charset="0"/>
              </a:rPr>
              <a:t>Kreditsalden-Entwicklung</a:t>
            </a:r>
            <a:endParaRPr lang="de-AT" sz="2500" b="1" dirty="0">
              <a:latin typeface="Arial" panose="020B0604020202020204" pitchFamily="34" charset="0"/>
              <a:cs typeface="Arial" panose="020B0604020202020204" pitchFamily="34" charset="0"/>
            </a:endParaRPr>
          </a:p>
        </p:txBody>
      </p:sp>
      <p:sp>
        <p:nvSpPr>
          <p:cNvPr id="5" name="Rechteck 4"/>
          <p:cNvSpPr/>
          <p:nvPr/>
        </p:nvSpPr>
        <p:spPr>
          <a:xfrm>
            <a:off x="1672936" y="1196681"/>
            <a:ext cx="895696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Bernhard Costa</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6" name="Rechteck 5"/>
          <p:cNvSpPr/>
          <p:nvPr/>
        </p:nvSpPr>
        <p:spPr>
          <a:xfrm>
            <a:off x="1672937" y="2261749"/>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Kreditstand zum</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7" name="Rechteck 6"/>
          <p:cNvSpPr/>
          <p:nvPr/>
        </p:nvSpPr>
        <p:spPr>
          <a:xfrm>
            <a:off x="5434445" y="2261749"/>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21.08.2001</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7284028" y="2261749"/>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96.769,33</a:t>
            </a:r>
          </a:p>
        </p:txBody>
      </p:sp>
      <p:sp>
        <p:nvSpPr>
          <p:cNvPr id="9" name="Rechteck 8"/>
          <p:cNvSpPr/>
          <p:nvPr/>
        </p:nvSpPr>
        <p:spPr>
          <a:xfrm>
            <a:off x="1672937" y="2719078"/>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0" name="Rechteck 9"/>
          <p:cNvSpPr/>
          <p:nvPr/>
        </p:nvSpPr>
        <p:spPr>
          <a:xfrm>
            <a:off x="5434445" y="2719078"/>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09.03.2004</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1" name="Rechteck 10"/>
          <p:cNvSpPr/>
          <p:nvPr/>
        </p:nvSpPr>
        <p:spPr>
          <a:xfrm>
            <a:off x="7284028" y="2719078"/>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17.000,00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1672937" y="3176276"/>
            <a:ext cx="3761508"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dirty="0" smtClean="0">
                <a:solidFill>
                  <a:schemeClr val="accent1">
                    <a:lumMod val="50000"/>
                  </a:schemeClr>
                </a:solidFill>
                <a:latin typeface="Arial" panose="020B0604020202020204" pitchFamily="34" charset="0"/>
                <a:cs typeface="Arial" panose="020B0604020202020204" pitchFamily="34" charset="0"/>
              </a:rPr>
              <a:t>Kreditaufstockung</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3" name="Rechteck 12"/>
          <p:cNvSpPr/>
          <p:nvPr/>
        </p:nvSpPr>
        <p:spPr>
          <a:xfrm>
            <a:off x="5434445" y="3176276"/>
            <a:ext cx="1849584"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accent1">
                    <a:lumMod val="50000"/>
                  </a:schemeClr>
                </a:solidFill>
                <a:latin typeface="Arial" panose="020B0604020202020204" pitchFamily="34" charset="0"/>
                <a:cs typeface="Arial" panose="020B0604020202020204" pitchFamily="34" charset="0"/>
              </a:rPr>
              <a:t>16.05.2007</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4" name="Rechteck 13"/>
          <p:cNvSpPr/>
          <p:nvPr/>
        </p:nvSpPr>
        <p:spPr>
          <a:xfrm>
            <a:off x="7284028" y="3176276"/>
            <a:ext cx="3345871" cy="457198"/>
          </a:xfrm>
          <a:prstGeom prst="rect">
            <a:avLst/>
          </a:prstGeom>
          <a:solidFill>
            <a:schemeClr val="accent1">
              <a:lumMod val="50000"/>
              <a:alpha val="11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dirty="0" smtClean="0">
                <a:solidFill>
                  <a:schemeClr val="accent1">
                    <a:lumMod val="50000"/>
                  </a:schemeClr>
                </a:solidFill>
                <a:latin typeface="Arial" panose="020B0604020202020204" pitchFamily="34" charset="0"/>
                <a:cs typeface="Arial" panose="020B0604020202020204" pitchFamily="34" charset="0"/>
              </a:rPr>
              <a:t>EUR</a:t>
            </a:r>
            <a:r>
              <a:rPr lang="de-AT" dirty="0">
                <a:solidFill>
                  <a:schemeClr val="accent1">
                    <a:lumMod val="50000"/>
                  </a:schemeClr>
                </a:solidFill>
                <a:latin typeface="Arial" panose="020B0604020202020204" pitchFamily="34" charset="0"/>
                <a:cs typeface="Arial" panose="020B0604020202020204" pitchFamily="34" charset="0"/>
              </a:rPr>
              <a:t>	</a:t>
            </a:r>
            <a:r>
              <a:rPr lang="de-AT" dirty="0" smtClean="0">
                <a:solidFill>
                  <a:schemeClr val="accent1">
                    <a:lumMod val="50000"/>
                  </a:schemeClr>
                </a:solidFill>
                <a:latin typeface="Arial" panose="020B0604020202020204" pitchFamily="34" charset="0"/>
                <a:cs typeface="Arial" panose="020B0604020202020204" pitchFamily="34" charset="0"/>
              </a:rPr>
              <a:t>20.000,00</a:t>
            </a:r>
            <a:endParaRPr lang="de-AT" dirty="0">
              <a:solidFill>
                <a:schemeClr val="accent1">
                  <a:lumMod val="50000"/>
                </a:schemeClr>
              </a:solidFill>
              <a:latin typeface="Arial" panose="020B0604020202020204" pitchFamily="34" charset="0"/>
              <a:cs typeface="Arial" panose="020B0604020202020204" pitchFamily="34" charset="0"/>
            </a:endParaRPr>
          </a:p>
        </p:txBody>
      </p:sp>
      <p:sp>
        <p:nvSpPr>
          <p:cNvPr id="15" name="Rechteck 14"/>
          <p:cNvSpPr/>
          <p:nvPr/>
        </p:nvSpPr>
        <p:spPr>
          <a:xfrm>
            <a:off x="1672937" y="3633474"/>
            <a:ext cx="5611090"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Kreditaufnahme gesamt</a:t>
            </a:r>
            <a:endParaRPr lang="de-AT" b="1" dirty="0">
              <a:solidFill>
                <a:schemeClr val="bg1"/>
              </a:solidFill>
              <a:latin typeface="Arial" panose="020B0604020202020204" pitchFamily="34" charset="0"/>
              <a:cs typeface="Arial" panose="020B0604020202020204" pitchFamily="34" charset="0"/>
            </a:endParaRPr>
          </a:p>
        </p:txBody>
      </p:sp>
      <p:sp>
        <p:nvSpPr>
          <p:cNvPr id="17" name="Rechteck 16"/>
          <p:cNvSpPr/>
          <p:nvPr/>
        </p:nvSpPr>
        <p:spPr>
          <a:xfrm>
            <a:off x="7284028" y="3633474"/>
            <a:ext cx="3345871" cy="457198"/>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b="1" dirty="0" smtClean="0">
                <a:solidFill>
                  <a:schemeClr val="bg1"/>
                </a:solidFill>
                <a:latin typeface="Arial" panose="020B0604020202020204" pitchFamily="34" charset="0"/>
                <a:cs typeface="Arial" panose="020B0604020202020204" pitchFamily="34" charset="0"/>
              </a:rPr>
              <a:t>EUR</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133.769,33</a:t>
            </a:r>
            <a:endParaRPr lang="de-AT" b="1" dirty="0">
              <a:solidFill>
                <a:schemeClr val="bg1"/>
              </a:solidFill>
              <a:latin typeface="Arial" panose="020B0604020202020204" pitchFamily="34" charset="0"/>
              <a:cs typeface="Arial" panose="020B0604020202020204" pitchFamily="34" charset="0"/>
            </a:endParaRPr>
          </a:p>
        </p:txBody>
      </p:sp>
      <p:sp>
        <p:nvSpPr>
          <p:cNvPr id="16" name="Rechteck 15"/>
          <p:cNvSpPr/>
          <p:nvPr/>
        </p:nvSpPr>
        <p:spPr>
          <a:xfrm>
            <a:off x="1672937" y="4700273"/>
            <a:ext cx="3761508" cy="607865"/>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Saldo per</a:t>
            </a:r>
            <a:endParaRPr lang="de-AT" b="1" dirty="0">
              <a:solidFill>
                <a:schemeClr val="bg1"/>
              </a:solidFill>
              <a:latin typeface="Arial" panose="020B0604020202020204" pitchFamily="34" charset="0"/>
              <a:cs typeface="Arial" panose="020B0604020202020204" pitchFamily="34" charset="0"/>
            </a:endParaRPr>
          </a:p>
        </p:txBody>
      </p:sp>
      <p:sp>
        <p:nvSpPr>
          <p:cNvPr id="18" name="Rechteck 17"/>
          <p:cNvSpPr/>
          <p:nvPr/>
        </p:nvSpPr>
        <p:spPr>
          <a:xfrm>
            <a:off x="7284028" y="4700273"/>
            <a:ext cx="3345871" cy="607867"/>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endParaRPr lang="de-AT" i="1" dirty="0" smtClean="0">
              <a:solidFill>
                <a:schemeClr val="bg1"/>
              </a:solidFill>
              <a:latin typeface="Arial" panose="020B0604020202020204" pitchFamily="34" charset="0"/>
              <a:cs typeface="Arial" panose="020B0604020202020204" pitchFamily="34" charset="0"/>
            </a:endParaRPr>
          </a:p>
          <a:p>
            <a:pPr marL="354013">
              <a:tabLst>
                <a:tab pos="2157413" algn="dec"/>
              </a:tabLst>
            </a:pPr>
            <a:r>
              <a:rPr lang="de-AT" i="1" dirty="0" smtClean="0">
                <a:solidFill>
                  <a:schemeClr val="bg1"/>
                </a:solidFill>
                <a:latin typeface="Arial" panose="020B0604020202020204" pitchFamily="34" charset="0"/>
                <a:cs typeface="Arial" panose="020B0604020202020204" pitchFamily="34" charset="0"/>
              </a:rPr>
              <a:t>CHF	187.677,02</a:t>
            </a:r>
            <a:endParaRPr lang="de-AT" i="1" dirty="0">
              <a:solidFill>
                <a:schemeClr val="bg1"/>
              </a:solidFill>
              <a:latin typeface="Arial" panose="020B0604020202020204" pitchFamily="34" charset="0"/>
              <a:cs typeface="Arial" panose="020B0604020202020204" pitchFamily="34" charset="0"/>
            </a:endParaRPr>
          </a:p>
        </p:txBody>
      </p:sp>
      <p:sp>
        <p:nvSpPr>
          <p:cNvPr id="19" name="Rechteck 18"/>
          <p:cNvSpPr/>
          <p:nvPr/>
        </p:nvSpPr>
        <p:spPr>
          <a:xfrm>
            <a:off x="1672936" y="4090672"/>
            <a:ext cx="8956964" cy="609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500" b="1" dirty="0" smtClean="0">
                <a:solidFill>
                  <a:schemeClr val="accent1">
                    <a:lumMod val="50000"/>
                  </a:schemeClr>
                </a:solidFill>
                <a:latin typeface="Arial" panose="020B0604020202020204" pitchFamily="34" charset="0"/>
                <a:cs typeface="Arial" panose="020B0604020202020204" pitchFamily="34" charset="0"/>
              </a:rPr>
              <a:t>vs.</a:t>
            </a:r>
            <a:endParaRPr lang="de-AT" sz="2500" b="1" dirty="0">
              <a:solidFill>
                <a:schemeClr val="accent1">
                  <a:lumMod val="50000"/>
                </a:schemeClr>
              </a:solidFill>
              <a:latin typeface="Arial" panose="020B0604020202020204" pitchFamily="34" charset="0"/>
              <a:cs typeface="Arial" panose="020B0604020202020204" pitchFamily="34" charset="0"/>
            </a:endParaRPr>
          </a:p>
        </p:txBody>
      </p:sp>
      <p:sp>
        <p:nvSpPr>
          <p:cNvPr id="20" name="Rechteck 19"/>
          <p:cNvSpPr/>
          <p:nvPr/>
        </p:nvSpPr>
        <p:spPr>
          <a:xfrm>
            <a:off x="5434445" y="4698538"/>
            <a:ext cx="1849582" cy="609601"/>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50"/>
            <a:r>
              <a:rPr lang="de-AT" b="1" dirty="0" smtClean="0">
                <a:solidFill>
                  <a:schemeClr val="bg1"/>
                </a:solidFill>
                <a:latin typeface="Arial" panose="020B0604020202020204" pitchFamily="34" charset="0"/>
                <a:cs typeface="Arial" panose="020B0604020202020204" pitchFamily="34" charset="0"/>
              </a:rPr>
              <a:t>09.12.2008</a:t>
            </a:r>
            <a:endParaRPr lang="de-AT" b="1" dirty="0">
              <a:solidFill>
                <a:schemeClr val="bg1"/>
              </a:solidFill>
              <a:latin typeface="Arial" panose="020B0604020202020204" pitchFamily="34" charset="0"/>
              <a:cs typeface="Arial" panose="020B0604020202020204" pitchFamily="34" charset="0"/>
            </a:endParaRPr>
          </a:p>
        </p:txBody>
      </p:sp>
      <p:sp>
        <p:nvSpPr>
          <p:cNvPr id="21" name="Rechteck 20"/>
          <p:cNvSpPr/>
          <p:nvPr/>
        </p:nvSpPr>
        <p:spPr>
          <a:xfrm>
            <a:off x="10858500" y="4700273"/>
            <a:ext cx="942976" cy="607865"/>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i="1" dirty="0" smtClean="0">
                <a:solidFill>
                  <a:schemeClr val="bg1"/>
                </a:solidFill>
                <a:latin typeface="Arial" panose="020B0604020202020204" pitchFamily="34" charset="0"/>
                <a:cs typeface="Arial" panose="020B0604020202020204" pitchFamily="34" charset="0"/>
              </a:rPr>
              <a:t>Kurs: 1,5569</a:t>
            </a:r>
            <a:endParaRPr lang="de-AT" i="1" dirty="0">
              <a:solidFill>
                <a:schemeClr val="bg1"/>
              </a:solidFill>
              <a:latin typeface="Arial" panose="020B0604020202020204" pitchFamily="34" charset="0"/>
              <a:cs typeface="Arial" panose="020B0604020202020204" pitchFamily="34" charset="0"/>
            </a:endParaRPr>
          </a:p>
        </p:txBody>
      </p:sp>
      <p:sp>
        <p:nvSpPr>
          <p:cNvPr id="22" name="Rechteck 21"/>
          <p:cNvSpPr/>
          <p:nvPr/>
        </p:nvSpPr>
        <p:spPr>
          <a:xfrm>
            <a:off x="10644186" y="4984288"/>
            <a:ext cx="195263" cy="73487"/>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i="1" dirty="0">
              <a:solidFill>
                <a:schemeClr val="bg1"/>
              </a:solidFill>
              <a:latin typeface="Arial" panose="020B0604020202020204" pitchFamily="34" charset="0"/>
              <a:cs typeface="Arial" panose="020B0604020202020204" pitchFamily="34" charset="0"/>
            </a:endParaRPr>
          </a:p>
        </p:txBody>
      </p:sp>
      <p:sp>
        <p:nvSpPr>
          <p:cNvPr id="23" name="Rechteck 22"/>
          <p:cNvSpPr/>
          <p:nvPr/>
        </p:nvSpPr>
        <p:spPr>
          <a:xfrm>
            <a:off x="7284027" y="4549605"/>
            <a:ext cx="3345871" cy="607867"/>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b="1" dirty="0" smtClean="0">
                <a:solidFill>
                  <a:schemeClr val="bg1"/>
                </a:solidFill>
                <a:latin typeface="Arial" panose="020B0604020202020204" pitchFamily="34" charset="0"/>
                <a:cs typeface="Arial" panose="020B0604020202020204" pitchFamily="34" charset="0"/>
              </a:rPr>
              <a:t>EUR</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120.545,33</a:t>
            </a:r>
          </a:p>
        </p:txBody>
      </p:sp>
      <p:sp>
        <p:nvSpPr>
          <p:cNvPr id="24" name="Pfeil nach unten 23"/>
          <p:cNvSpPr/>
          <p:nvPr/>
        </p:nvSpPr>
        <p:spPr>
          <a:xfrm>
            <a:off x="5994255" y="5462397"/>
            <a:ext cx="314325" cy="381000"/>
          </a:xfrm>
          <a:prstGeom prst="downArrow">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de-AT" b="1">
              <a:solidFill>
                <a:schemeClr val="bg1"/>
              </a:solidFill>
              <a:latin typeface="Arial" panose="020B0604020202020204" pitchFamily="34" charset="0"/>
              <a:cs typeface="Arial" panose="020B0604020202020204" pitchFamily="34" charset="0"/>
            </a:endParaRPr>
          </a:p>
        </p:txBody>
      </p:sp>
      <p:sp>
        <p:nvSpPr>
          <p:cNvPr id="25" name="Rechteck 24"/>
          <p:cNvSpPr/>
          <p:nvPr/>
        </p:nvSpPr>
        <p:spPr>
          <a:xfrm>
            <a:off x="1672937" y="5976623"/>
            <a:ext cx="5611090" cy="607865"/>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r>
              <a:rPr lang="de-AT" b="1" dirty="0" smtClean="0">
                <a:solidFill>
                  <a:schemeClr val="bg1"/>
                </a:solidFill>
                <a:latin typeface="Arial" panose="020B0604020202020204" pitchFamily="34" charset="0"/>
                <a:cs typeface="Arial" panose="020B0604020202020204" pitchFamily="34" charset="0"/>
              </a:rPr>
              <a:t>Währungsgewinn (ca. 10 %)</a:t>
            </a:r>
            <a:endParaRPr lang="de-AT" b="1" dirty="0">
              <a:solidFill>
                <a:schemeClr val="bg1"/>
              </a:solidFill>
              <a:latin typeface="Arial" panose="020B0604020202020204" pitchFamily="34" charset="0"/>
              <a:cs typeface="Arial" panose="020B0604020202020204" pitchFamily="34" charset="0"/>
            </a:endParaRPr>
          </a:p>
        </p:txBody>
      </p:sp>
      <p:sp>
        <p:nvSpPr>
          <p:cNvPr id="26" name="Rechteck 25"/>
          <p:cNvSpPr/>
          <p:nvPr/>
        </p:nvSpPr>
        <p:spPr>
          <a:xfrm>
            <a:off x="7284028" y="5976623"/>
            <a:ext cx="3345871" cy="607867"/>
          </a:xfrm>
          <a:prstGeom prst="rect">
            <a:avLst/>
          </a:prstGeom>
          <a:solidFill>
            <a:schemeClr val="accent1">
              <a:lumMod val="50000"/>
              <a:alpha val="76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tabLst>
                <a:tab pos="2157413" algn="dec"/>
              </a:tabLst>
            </a:pPr>
            <a:r>
              <a:rPr lang="de-AT" b="1" dirty="0" smtClean="0">
                <a:solidFill>
                  <a:schemeClr val="bg1"/>
                </a:solidFill>
                <a:latin typeface="Arial" panose="020B0604020202020204" pitchFamily="34" charset="0"/>
                <a:cs typeface="Arial" panose="020B0604020202020204" pitchFamily="34" charset="0"/>
              </a:rPr>
              <a:t>EUR</a:t>
            </a:r>
            <a:r>
              <a:rPr lang="de-AT" b="1" dirty="0">
                <a:solidFill>
                  <a:schemeClr val="bg1"/>
                </a:solidFill>
                <a:latin typeface="Arial" panose="020B0604020202020204" pitchFamily="34" charset="0"/>
                <a:cs typeface="Arial" panose="020B0604020202020204" pitchFamily="34" charset="0"/>
              </a:rPr>
              <a:t>	</a:t>
            </a:r>
            <a:r>
              <a:rPr lang="de-AT" b="1" dirty="0" smtClean="0">
                <a:solidFill>
                  <a:schemeClr val="bg1"/>
                </a:solidFill>
                <a:latin typeface="Arial" panose="020B0604020202020204" pitchFamily="34" charset="0"/>
                <a:cs typeface="Arial" panose="020B0604020202020204" pitchFamily="34" charset="0"/>
              </a:rPr>
              <a:t>13.224,00</a:t>
            </a:r>
            <a:endParaRPr lang="de-AT" i="1" dirty="0">
              <a:solidFill>
                <a:schemeClr val="bg1"/>
              </a:solidFill>
              <a:latin typeface="Arial" panose="020B0604020202020204" pitchFamily="34" charset="0"/>
              <a:cs typeface="Arial" panose="020B0604020202020204" pitchFamily="34" charset="0"/>
            </a:endParaRPr>
          </a:p>
        </p:txBody>
      </p:sp>
      <p:sp>
        <p:nvSpPr>
          <p:cNvPr id="27" name="Abgerundetes Rechteck 26"/>
          <p:cNvSpPr/>
          <p:nvPr/>
        </p:nvSpPr>
        <p:spPr>
          <a:xfrm>
            <a:off x="7623953" y="3697838"/>
            <a:ext cx="2307448" cy="318368"/>
          </a:xfrm>
          <a:prstGeom prst="roundRect">
            <a:avLst/>
          </a:prstGeom>
          <a:solidFill>
            <a:srgbClr val="00B050">
              <a:alpha val="9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Abgerundetes Rechteck 27"/>
          <p:cNvSpPr/>
          <p:nvPr/>
        </p:nvSpPr>
        <p:spPr>
          <a:xfrm>
            <a:off x="7623953" y="4686700"/>
            <a:ext cx="2307448" cy="318368"/>
          </a:xfrm>
          <a:prstGeom prst="roundRect">
            <a:avLst/>
          </a:prstGeom>
          <a:solidFill>
            <a:srgbClr val="00B050">
              <a:alpha val="9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2825277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750"/>
                                        <p:tgtEl>
                                          <p:spTgt spid="21"/>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75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75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heel(1)">
                                      <p:cBhvr>
                                        <p:cTn id="20" dur="750"/>
                                        <p:tgtEl>
                                          <p:spTgt spid="27"/>
                                        </p:tgtEl>
                                      </p:cBhvr>
                                    </p:animEffect>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heel(1)">
                                      <p:cBhvr>
                                        <p:cTn id="24" dur="750"/>
                                        <p:tgtEl>
                                          <p:spTgt spid="28"/>
                                        </p:tgtEl>
                                      </p:cBhvr>
                                    </p:animEffect>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anim calcmode="lin" valueType="num">
                                      <p:cBhvr>
                                        <p:cTn id="29" dur="750" fill="hold"/>
                                        <p:tgtEl>
                                          <p:spTgt spid="24"/>
                                        </p:tgtEl>
                                        <p:attrNameLst>
                                          <p:attrName>ppt_x</p:attrName>
                                        </p:attrNameLst>
                                      </p:cBhvr>
                                      <p:tavLst>
                                        <p:tav tm="0">
                                          <p:val>
                                            <p:strVal val="#ppt_x"/>
                                          </p:val>
                                        </p:tav>
                                        <p:tav tm="100000">
                                          <p:val>
                                            <p:strVal val="#ppt_x"/>
                                          </p:val>
                                        </p:tav>
                                      </p:tavLst>
                                    </p:anim>
                                    <p:anim calcmode="lin" valueType="num">
                                      <p:cBhvr>
                                        <p:cTn id="30" dur="75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2250"/>
                            </p:stCondLst>
                            <p:childTnLst>
                              <p:par>
                                <p:cTn id="32" presetID="2" presetClass="entr" presetSubtype="8" fill="hold" grpId="0" nodeType="after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000" fill="hold"/>
                                        <p:tgtEl>
                                          <p:spTgt spid="26"/>
                                        </p:tgtEl>
                                        <p:attrNameLst>
                                          <p:attrName>ppt_x</p:attrName>
                                        </p:attrNameLst>
                                      </p:cBhvr>
                                      <p:tavLst>
                                        <p:tav tm="0">
                                          <p:val>
                                            <p:strVal val="0-#ppt_w/2"/>
                                          </p:val>
                                        </p:tav>
                                        <p:tav tm="100000">
                                          <p:val>
                                            <p:strVal val="#ppt_x"/>
                                          </p:val>
                                        </p:tav>
                                      </p:tavLst>
                                    </p:anim>
                                    <p:anim calcmode="lin" valueType="num">
                                      <p:cBhvr additive="base">
                                        <p:cTn id="35" dur="1000" fill="hold"/>
                                        <p:tgtEl>
                                          <p:spTgt spid="2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50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0-#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1" presetClass="emph" presetSubtype="2" fill="hold" nodeType="afterEffect">
                                  <p:stCondLst>
                                    <p:cond delay="500"/>
                                  </p:stCondLst>
                                  <p:childTnLst>
                                    <p:animClr clrSpc="rgb" dir="cw">
                                      <p:cBhvr>
                                        <p:cTn id="42" dur="1250" fill="hold"/>
                                        <p:tgtEl>
                                          <p:spTgt spid="26"/>
                                        </p:tgtEl>
                                        <p:attrNameLst>
                                          <p:attrName>fillcolor</p:attrName>
                                        </p:attrNameLst>
                                      </p:cBhvr>
                                      <p:to>
                                        <a:srgbClr val="569863"/>
                                      </p:to>
                                    </p:animClr>
                                    <p:set>
                                      <p:cBhvr>
                                        <p:cTn id="43" dur="1250" fill="hold"/>
                                        <p:tgtEl>
                                          <p:spTgt spid="26"/>
                                        </p:tgtEl>
                                        <p:attrNameLst>
                                          <p:attrName>fill.type</p:attrName>
                                        </p:attrNameLst>
                                      </p:cBhvr>
                                      <p:to>
                                        <p:strVal val="solid"/>
                                      </p:to>
                                    </p:set>
                                    <p:set>
                                      <p:cBhvr>
                                        <p:cTn id="44" dur="1250" fill="hold"/>
                                        <p:tgtEl>
                                          <p:spTgt spid="26"/>
                                        </p:tgtEl>
                                        <p:attrNameLst>
                                          <p:attrName>fill.on</p:attrName>
                                        </p:attrNameLst>
                                      </p:cBhvr>
                                      <p:to>
                                        <p:strVal val="true"/>
                                      </p:to>
                                    </p:set>
                                  </p:childTnLst>
                                </p:cTn>
                              </p:par>
                              <p:par>
                                <p:cTn id="45" presetID="1" presetClass="emph" presetSubtype="2" fill="hold" nodeType="withEffect">
                                  <p:stCondLst>
                                    <p:cond delay="500"/>
                                  </p:stCondLst>
                                  <p:childTnLst>
                                    <p:animClr clrSpc="rgb" dir="cw">
                                      <p:cBhvr>
                                        <p:cTn id="46" dur="1250" fill="hold"/>
                                        <p:tgtEl>
                                          <p:spTgt spid="25"/>
                                        </p:tgtEl>
                                        <p:attrNameLst>
                                          <p:attrName>fillcolor</p:attrName>
                                        </p:attrNameLst>
                                      </p:cBhvr>
                                      <p:to>
                                        <a:srgbClr val="569863"/>
                                      </p:to>
                                    </p:animClr>
                                    <p:set>
                                      <p:cBhvr>
                                        <p:cTn id="47" dur="1250" fill="hold"/>
                                        <p:tgtEl>
                                          <p:spTgt spid="25"/>
                                        </p:tgtEl>
                                        <p:attrNameLst>
                                          <p:attrName>fill.type</p:attrName>
                                        </p:attrNameLst>
                                      </p:cBhvr>
                                      <p:to>
                                        <p:strVal val="solid"/>
                                      </p:to>
                                    </p:set>
                                    <p:set>
                                      <p:cBhvr>
                                        <p:cTn id="48" dur="125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1" animBg="1"/>
      <p:bldP spid="23" grpId="0"/>
      <p:bldP spid="24" grpId="0" animBg="1"/>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5" y="266750"/>
            <a:ext cx="4295775" cy="6360249"/>
          </a:xfrm>
          <a:prstGeom prst="rect">
            <a:avLst/>
          </a:prstGeom>
          <a:ln>
            <a:noFill/>
          </a:ln>
          <a:effectLst>
            <a:outerShdw blurRad="190500" algn="tl" rotWithShape="0">
              <a:srgbClr val="000000">
                <a:alpha val="70000"/>
              </a:srgbClr>
            </a:outerShdw>
          </a:effectLst>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2" y="454725"/>
            <a:ext cx="10058400" cy="3823132"/>
          </a:xfrm>
          <a:prstGeom prst="rect">
            <a:avLst/>
          </a:prstGeom>
          <a:ln>
            <a:noFill/>
          </a:ln>
          <a:effectLst>
            <a:outerShdw blurRad="190500" algn="tl" rotWithShape="0">
              <a:srgbClr val="000000">
                <a:alpha val="70000"/>
              </a:srgbClr>
            </a:outerShdw>
          </a:effectLst>
        </p:spPr>
      </p:pic>
      <p:sp>
        <p:nvSpPr>
          <p:cNvPr id="4" name="Rechteck 3"/>
          <p:cNvSpPr/>
          <p:nvPr/>
        </p:nvSpPr>
        <p:spPr>
          <a:xfrm>
            <a:off x="4010024" y="2324099"/>
            <a:ext cx="6181725"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1617345" y="2748086"/>
            <a:ext cx="8574405"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1617346" y="3172073"/>
            <a:ext cx="1878330"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p:nvPr/>
        </p:nvCxnSpPr>
        <p:spPr>
          <a:xfrm>
            <a:off x="4953000" y="3153023"/>
            <a:ext cx="2028825"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910333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672" y="714376"/>
            <a:ext cx="4092953" cy="5934074"/>
          </a:xfrm>
          <a:prstGeom prst="rect">
            <a:avLst/>
          </a:prstGeom>
          <a:ln>
            <a:noFill/>
          </a:ln>
          <a:effectLst>
            <a:outerShdw blurRad="190500" algn="tl" rotWithShape="0">
              <a:srgbClr val="000000">
                <a:alpha val="70000"/>
              </a:srgbClr>
            </a:outerShdw>
          </a:effectLst>
        </p:spPr>
      </p:pic>
      <p:sp>
        <p:nvSpPr>
          <p:cNvPr id="3" name="Rechteck 2"/>
          <p:cNvSpPr/>
          <p:nvPr/>
        </p:nvSpPr>
        <p:spPr>
          <a:xfrm>
            <a:off x="0" y="-1735"/>
            <a:ext cx="12192000" cy="5256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latin typeface="Arial" panose="020B0604020202020204" pitchFamily="34" charset="0"/>
                <a:cs typeface="Arial" panose="020B0604020202020204" pitchFamily="34" charset="0"/>
              </a:rPr>
              <a:t>Nachweis für Berechnungsfehler des ursprünglich aufgenommenen Kreditbetrages über 4 Jahre (2007 – 2011)</a:t>
            </a:r>
            <a:endParaRPr lang="de-AT" b="1"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220" y="1276362"/>
            <a:ext cx="7667724" cy="4112688"/>
          </a:xfrm>
          <a:prstGeom prst="rect">
            <a:avLst/>
          </a:prstGeom>
          <a:ln>
            <a:noFill/>
          </a:ln>
          <a:effectLst>
            <a:outerShdw blurRad="190500" algn="tl" rotWithShape="0">
              <a:srgbClr val="000000">
                <a:alpha val="70000"/>
              </a:srgbClr>
            </a:outerShdw>
          </a:effectLst>
        </p:spPr>
      </p:pic>
      <p:sp>
        <p:nvSpPr>
          <p:cNvPr id="9" name="Rechteck 8"/>
          <p:cNvSpPr/>
          <p:nvPr/>
        </p:nvSpPr>
        <p:spPr>
          <a:xfrm>
            <a:off x="3783263" y="4447218"/>
            <a:ext cx="1085088" cy="19507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8554579" y="1676363"/>
            <a:ext cx="1085088" cy="228442"/>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7223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876" y="565194"/>
            <a:ext cx="4374300" cy="6218300"/>
          </a:xfrm>
          <a:prstGeom prst="rect">
            <a:avLst/>
          </a:prstGeom>
          <a:ln>
            <a:noFill/>
          </a:ln>
          <a:effectLst>
            <a:outerShdw blurRad="190500" algn="tl" rotWithShape="0">
              <a:srgbClr val="000000">
                <a:alpha val="70000"/>
              </a:srgbClr>
            </a:outerShdw>
          </a:effectLst>
        </p:spPr>
      </p:pic>
      <p:sp>
        <p:nvSpPr>
          <p:cNvPr id="4" name="Ellipse 3"/>
          <p:cNvSpPr/>
          <p:nvPr/>
        </p:nvSpPr>
        <p:spPr>
          <a:xfrm>
            <a:off x="3712601" y="1468544"/>
            <a:ext cx="1485900" cy="14382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6" name="Gerade Verbindung mit Pfeil 5"/>
          <p:cNvCxnSpPr/>
          <p:nvPr/>
        </p:nvCxnSpPr>
        <p:spPr>
          <a:xfrm flipV="1">
            <a:off x="5073533" y="1614848"/>
            <a:ext cx="348513" cy="1706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422046" y="1055648"/>
            <a:ext cx="2731530" cy="923330"/>
          </a:xfrm>
          <a:prstGeom prst="rect">
            <a:avLst/>
          </a:prstGeom>
          <a:solidFill>
            <a:schemeClr val="accent1">
              <a:lumMod val="50000"/>
              <a:alpha val="73000"/>
            </a:schemeClr>
          </a:solidFill>
        </p:spPr>
        <p:txBody>
          <a:bodyPr wrap="square" rtlCol="0">
            <a:spAutoFit/>
          </a:bodyPr>
          <a:lstStyle/>
          <a:p>
            <a:pPr algn="ctr"/>
            <a:r>
              <a:rPr lang="de-AT" b="1" dirty="0" smtClean="0">
                <a:solidFill>
                  <a:schemeClr val="bg1"/>
                </a:solidFill>
              </a:rPr>
              <a:t>Wurde von SPK OÖ sogar als Beweis beim letzten Verfahren vorgelegt!</a:t>
            </a:r>
            <a:endParaRPr lang="de-AT" b="1" dirty="0">
              <a:solidFill>
                <a:schemeClr val="bg1"/>
              </a:solidFill>
            </a:endParaRPr>
          </a:p>
        </p:txBody>
      </p:sp>
      <p:pic>
        <p:nvPicPr>
          <p:cNvPr id="18" name="Grafik 17"/>
          <p:cNvPicPr>
            <a:picLocks noChangeAspect="1"/>
          </p:cNvPicPr>
          <p:nvPr/>
        </p:nvPicPr>
        <p:blipFill rotWithShape="1">
          <a:blip r:embed="rId3">
            <a:extLst>
              <a:ext uri="{28A0092B-C50C-407E-A947-70E740481C1C}">
                <a14:useLocalDpi xmlns:a14="http://schemas.microsoft.com/office/drawing/2010/main" val="0"/>
              </a:ext>
            </a:extLst>
          </a:blip>
          <a:srcRect l="1546" r="1660"/>
          <a:stretch/>
        </p:blipFill>
        <p:spPr>
          <a:xfrm>
            <a:off x="1207525" y="778744"/>
            <a:ext cx="6172201" cy="4639383"/>
          </a:xfrm>
          <a:prstGeom prst="rect">
            <a:avLst/>
          </a:prstGeom>
          <a:ln>
            <a:noFill/>
          </a:ln>
          <a:effectLst>
            <a:outerShdw blurRad="190500" algn="tl" rotWithShape="0">
              <a:srgbClr val="000000">
                <a:alpha val="70000"/>
              </a:srgbClr>
            </a:outerShdw>
          </a:effectLst>
        </p:spPr>
      </p:pic>
      <p:sp>
        <p:nvSpPr>
          <p:cNvPr id="19" name="Rechteck 18"/>
          <p:cNvSpPr/>
          <p:nvPr/>
        </p:nvSpPr>
        <p:spPr>
          <a:xfrm>
            <a:off x="6022188" y="1459019"/>
            <a:ext cx="1224188" cy="2880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p:cNvSpPr/>
          <p:nvPr/>
        </p:nvSpPr>
        <p:spPr>
          <a:xfrm>
            <a:off x="2850363" y="4211744"/>
            <a:ext cx="1681388" cy="183224"/>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p:cNvSpPr/>
          <p:nvPr/>
        </p:nvSpPr>
        <p:spPr>
          <a:xfrm>
            <a:off x="5855110" y="4394968"/>
            <a:ext cx="1369553" cy="216826"/>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p:cNvSpPr/>
          <p:nvPr/>
        </p:nvSpPr>
        <p:spPr>
          <a:xfrm>
            <a:off x="1365853" y="4484331"/>
            <a:ext cx="1775248" cy="203663"/>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525" y="5698815"/>
            <a:ext cx="6172201" cy="917049"/>
          </a:xfrm>
          <a:prstGeom prst="rect">
            <a:avLst/>
          </a:prstGeom>
        </p:spPr>
      </p:pic>
      <p:sp>
        <p:nvSpPr>
          <p:cNvPr id="24" name="Rechteck 23"/>
          <p:cNvSpPr/>
          <p:nvPr/>
        </p:nvSpPr>
        <p:spPr>
          <a:xfrm>
            <a:off x="1365852" y="6157340"/>
            <a:ext cx="5747173" cy="18248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Rechteck 24"/>
          <p:cNvSpPr/>
          <p:nvPr/>
        </p:nvSpPr>
        <p:spPr>
          <a:xfrm>
            <a:off x="1365853" y="6339819"/>
            <a:ext cx="1860974" cy="17697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Pfeil nach rechts 1"/>
          <p:cNvSpPr/>
          <p:nvPr/>
        </p:nvSpPr>
        <p:spPr>
          <a:xfrm>
            <a:off x="7430702" y="4221864"/>
            <a:ext cx="775375" cy="281517"/>
          </a:xfrm>
          <a:prstGeom prst="rightArrow">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Textfeld 14"/>
          <p:cNvSpPr txBox="1"/>
          <p:nvPr/>
        </p:nvSpPr>
        <p:spPr>
          <a:xfrm>
            <a:off x="8343046" y="3808624"/>
            <a:ext cx="2731530" cy="369332"/>
          </a:xfrm>
          <a:prstGeom prst="rect">
            <a:avLst/>
          </a:prstGeom>
          <a:noFill/>
          <a:ln>
            <a:noFill/>
          </a:ln>
        </p:spPr>
        <p:txBody>
          <a:bodyPr wrap="square" rtlCol="0">
            <a:spAutoFit/>
          </a:bodyPr>
          <a:lstStyle/>
          <a:p>
            <a:r>
              <a:rPr lang="de-AT" b="1" u="sng" dirty="0" smtClean="0">
                <a:solidFill>
                  <a:schemeClr val="accent6"/>
                </a:solidFill>
              </a:rPr>
              <a:t>TATSÄCHLICH:</a:t>
            </a:r>
          </a:p>
        </p:txBody>
      </p:sp>
      <p:sp>
        <p:nvSpPr>
          <p:cNvPr id="16" name="Textfeld 15"/>
          <p:cNvSpPr txBox="1"/>
          <p:nvPr/>
        </p:nvSpPr>
        <p:spPr>
          <a:xfrm>
            <a:off x="8343046" y="4177956"/>
            <a:ext cx="3694850" cy="369332"/>
          </a:xfrm>
          <a:prstGeom prst="rect">
            <a:avLst/>
          </a:prstGeom>
          <a:noFill/>
          <a:ln>
            <a:noFill/>
          </a:ln>
        </p:spPr>
        <p:txBody>
          <a:bodyPr wrap="square" rtlCol="0">
            <a:spAutoFit/>
          </a:bodyPr>
          <a:lstStyle/>
          <a:p>
            <a:pPr>
              <a:tabLst>
                <a:tab pos="1524000" algn="l"/>
                <a:tab pos="3141663" algn="dec"/>
              </a:tabLst>
            </a:pPr>
            <a:r>
              <a:rPr lang="de-AT" b="1" dirty="0">
                <a:solidFill>
                  <a:schemeClr val="accent6"/>
                </a:solidFill>
              </a:rPr>
              <a:t>u</a:t>
            </a:r>
            <a:r>
              <a:rPr lang="de-AT" b="1" dirty="0" smtClean="0">
                <a:solidFill>
                  <a:schemeClr val="accent6"/>
                </a:solidFill>
              </a:rPr>
              <a:t>rsprünglich 	EUR	133.769,33</a:t>
            </a:r>
          </a:p>
        </p:txBody>
      </p:sp>
      <p:sp>
        <p:nvSpPr>
          <p:cNvPr id="17" name="Textfeld 16"/>
          <p:cNvSpPr txBox="1"/>
          <p:nvPr/>
        </p:nvSpPr>
        <p:spPr>
          <a:xfrm>
            <a:off x="8343046" y="4495140"/>
            <a:ext cx="3694850" cy="369332"/>
          </a:xfrm>
          <a:prstGeom prst="rect">
            <a:avLst/>
          </a:prstGeom>
          <a:noFill/>
          <a:ln>
            <a:noFill/>
          </a:ln>
        </p:spPr>
        <p:txBody>
          <a:bodyPr wrap="square" rtlCol="0">
            <a:spAutoFit/>
          </a:bodyPr>
          <a:lstStyle/>
          <a:p>
            <a:pPr>
              <a:tabLst>
                <a:tab pos="1524000" algn="l"/>
                <a:tab pos="3141663" algn="dec"/>
              </a:tabLst>
            </a:pPr>
            <a:r>
              <a:rPr lang="de-AT" b="1" u="sng" dirty="0" smtClean="0">
                <a:solidFill>
                  <a:schemeClr val="accent6"/>
                </a:solidFill>
              </a:rPr>
              <a:t>Wert 	EUR	126.509,62</a:t>
            </a:r>
          </a:p>
        </p:txBody>
      </p:sp>
      <p:sp>
        <p:nvSpPr>
          <p:cNvPr id="26" name="Textfeld 25"/>
          <p:cNvSpPr txBox="1"/>
          <p:nvPr/>
        </p:nvSpPr>
        <p:spPr>
          <a:xfrm>
            <a:off x="8343046" y="4812324"/>
            <a:ext cx="3694850" cy="369332"/>
          </a:xfrm>
          <a:prstGeom prst="rect">
            <a:avLst/>
          </a:prstGeom>
          <a:noFill/>
          <a:ln>
            <a:noFill/>
          </a:ln>
        </p:spPr>
        <p:txBody>
          <a:bodyPr wrap="square" rtlCol="0">
            <a:spAutoFit/>
          </a:bodyPr>
          <a:lstStyle/>
          <a:p>
            <a:pPr>
              <a:tabLst>
                <a:tab pos="1524000" algn="l"/>
                <a:tab pos="3141663" algn="dec"/>
              </a:tabLst>
            </a:pPr>
            <a:r>
              <a:rPr lang="de-AT" b="1" u="dbl" dirty="0" smtClean="0">
                <a:solidFill>
                  <a:schemeClr val="accent6"/>
                </a:solidFill>
              </a:rPr>
              <a:t>Kursgewinn	EUR	7.259,71</a:t>
            </a:r>
          </a:p>
        </p:txBody>
      </p:sp>
      <p:sp>
        <p:nvSpPr>
          <p:cNvPr id="27" name="Rechteck 26"/>
          <p:cNvSpPr/>
          <p:nvPr/>
        </p:nvSpPr>
        <p:spPr>
          <a:xfrm>
            <a:off x="5422046" y="4223857"/>
            <a:ext cx="1802617" cy="171111"/>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8" name="Rechteck 27"/>
          <p:cNvSpPr/>
          <p:nvPr/>
        </p:nvSpPr>
        <p:spPr>
          <a:xfrm>
            <a:off x="1365851" y="4313220"/>
            <a:ext cx="1234473" cy="17111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7" name="Gerader Verbinder 6"/>
          <p:cNvCxnSpPr/>
          <p:nvPr/>
        </p:nvCxnSpPr>
        <p:spPr>
          <a:xfrm>
            <a:off x="1365853" y="4643313"/>
            <a:ext cx="786797" cy="223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0" y="-1735"/>
            <a:ext cx="12192000" cy="5256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latin typeface="Arial" panose="020B0604020202020204" pitchFamily="34" charset="0"/>
                <a:cs typeface="Arial" panose="020B0604020202020204" pitchFamily="34" charset="0"/>
              </a:rPr>
              <a:t>Nachweis für Berechnungsfehler des ursprünglich aufgenommenen Kreditbetrages über 4 Jahre (2007 – 2011)</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3477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Effect transition="in" filter="fade">
                                      <p:cBhvr>
                                        <p:cTn id="22" dur="1000"/>
                                        <p:tgtEl>
                                          <p:spTgt spid="18"/>
                                        </p:tgtEl>
                                      </p:cBhvr>
                                    </p:animEffect>
                                  </p:childTnLst>
                                </p:cTn>
                              </p:par>
                              <p:par>
                                <p:cTn id="23" presetID="5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Effect transition="in" filter="fad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750"/>
                                        <p:tgtEl>
                                          <p:spTgt spid="19"/>
                                        </p:tgtEl>
                                      </p:cBhvr>
                                    </p:animEffect>
                                  </p:childTnLst>
                                </p:cTn>
                              </p:par>
                            </p:childTnLst>
                          </p:cTn>
                        </p:par>
                        <p:par>
                          <p:cTn id="33" fill="hold">
                            <p:stCondLst>
                              <p:cond delay="750"/>
                            </p:stCondLst>
                            <p:childTnLst>
                              <p:par>
                                <p:cTn id="34" presetID="22" presetClass="entr" presetSubtype="8" fill="hold" grpId="0" nodeType="afterEffect">
                                  <p:stCondLst>
                                    <p:cond delay="25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75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750"/>
                                        <p:tgtEl>
                                          <p:spTgt spid="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75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10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750"/>
                                        <p:tgtEl>
                                          <p:spTgt spid="2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750"/>
                                        <p:tgtEl>
                                          <p:spTgt spid="22"/>
                                        </p:tgtEl>
                                      </p:cBhvr>
                                    </p:animEffect>
                                  </p:childTnLst>
                                </p:cTn>
                              </p:par>
                            </p:childTnLst>
                          </p:cTn>
                        </p:par>
                        <p:par>
                          <p:cTn id="70" fill="hold">
                            <p:stCondLst>
                              <p:cond delay="750"/>
                            </p:stCondLst>
                            <p:childTnLst>
                              <p:par>
                                <p:cTn id="71" presetID="16" presetClass="entr" presetSubtype="37" fill="hold" nodeType="afterEffect">
                                  <p:stCondLst>
                                    <p:cond delay="250"/>
                                  </p:stCondLst>
                                  <p:childTnLst>
                                    <p:set>
                                      <p:cBhvr>
                                        <p:cTn id="72" dur="1" fill="hold">
                                          <p:stCondLst>
                                            <p:cond delay="0"/>
                                          </p:stCondLst>
                                        </p:cTn>
                                        <p:tgtEl>
                                          <p:spTgt spid="7"/>
                                        </p:tgtEl>
                                        <p:attrNameLst>
                                          <p:attrName>style.visibility</p:attrName>
                                        </p:attrNameLst>
                                      </p:cBhvr>
                                      <p:to>
                                        <p:strVal val="visible"/>
                                      </p:to>
                                    </p:set>
                                    <p:animEffect transition="in" filter="barn(outVertical)">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10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750"/>
                                        <p:tgtEl>
                                          <p:spTgt spid="2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9" grpId="0" animBg="1"/>
      <p:bldP spid="20" grpId="0" animBg="1"/>
      <p:bldP spid="21" grpId="0" animBg="1"/>
      <p:bldP spid="22" grpId="0" animBg="1"/>
      <p:bldP spid="24" grpId="0" animBg="1"/>
      <p:bldP spid="25" grpId="0" animBg="1"/>
      <p:bldP spid="2" grpId="0" animBg="1"/>
      <p:bldP spid="15" grpId="0"/>
      <p:bldP spid="16" grpId="0"/>
      <p:bldP spid="17" grpId="0"/>
      <p:bldP spid="26" grpId="0"/>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9560" y="604748"/>
            <a:ext cx="3968115" cy="6115246"/>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057" y="1399607"/>
            <a:ext cx="6675120" cy="3975838"/>
          </a:xfrm>
          <a:prstGeom prst="rect">
            <a:avLst/>
          </a:prstGeom>
          <a:ln>
            <a:noFill/>
          </a:ln>
          <a:effectLst>
            <a:outerShdw blurRad="190500" algn="tl" rotWithShape="0">
              <a:srgbClr val="000000">
                <a:alpha val="70000"/>
              </a:srgbClr>
            </a:outerShdw>
          </a:effectLst>
        </p:spPr>
      </p:pic>
      <p:sp>
        <p:nvSpPr>
          <p:cNvPr id="4" name="Rechteck 3"/>
          <p:cNvSpPr/>
          <p:nvPr/>
        </p:nvSpPr>
        <p:spPr>
          <a:xfrm>
            <a:off x="8248649" y="1595544"/>
            <a:ext cx="885825" cy="23085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4267199" y="4529243"/>
            <a:ext cx="2162176" cy="20227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0" y="-5231"/>
            <a:ext cx="12192000" cy="5256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latin typeface="Arial" panose="020B0604020202020204" pitchFamily="34" charset="0"/>
                <a:cs typeface="Arial" panose="020B0604020202020204" pitchFamily="34" charset="0"/>
              </a:rPr>
              <a:t>Nachweis für Berechnungsfehler des ursprünglich aufgenommenen Kreditbetrages über 4 Jahre (2007 – 2011)</a:t>
            </a:r>
            <a:endParaRPr lang="de-AT"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5098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par>
                          <p:cTn id="10" fill="hold">
                            <p:stCondLst>
                              <p:cond delay="1250"/>
                            </p:stCondLst>
                            <p:childTnLst>
                              <p:par>
                                <p:cTn id="11" presetID="22" presetClass="entr" presetSubtype="8"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par>
                          <p:cTn id="14" fill="hold">
                            <p:stCondLst>
                              <p:cond delay="2250"/>
                            </p:stCondLst>
                            <p:childTnLst>
                              <p:par>
                                <p:cTn id="15" presetID="22" presetClass="entr" presetSubtype="8"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2181" t="2639" r="2181" b="694"/>
          <a:stretch/>
        </p:blipFill>
        <p:spPr>
          <a:xfrm>
            <a:off x="1095375" y="0"/>
            <a:ext cx="4631120" cy="6858000"/>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t="2639" r="654" b="694"/>
          <a:stretch/>
        </p:blipFill>
        <p:spPr>
          <a:xfrm>
            <a:off x="6429376" y="0"/>
            <a:ext cx="4532586" cy="6858000"/>
          </a:xfrm>
          <a:prstGeom prst="rect">
            <a:avLst/>
          </a:prstGeom>
        </p:spPr>
      </p:pic>
      <p:sp>
        <p:nvSpPr>
          <p:cNvPr id="4" name="Rechteck 3"/>
          <p:cNvSpPr/>
          <p:nvPr/>
        </p:nvSpPr>
        <p:spPr>
          <a:xfrm>
            <a:off x="4714875" y="1381125"/>
            <a:ext cx="685799" cy="21907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93" y="5365179"/>
            <a:ext cx="7991475" cy="855683"/>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531" y="476597"/>
            <a:ext cx="7918453" cy="1809056"/>
          </a:xfrm>
          <a:prstGeom prst="rect">
            <a:avLst/>
          </a:prstGeom>
        </p:spPr>
      </p:pic>
      <p:sp>
        <p:nvSpPr>
          <p:cNvPr id="9" name="Rechteck 8"/>
          <p:cNvSpPr/>
          <p:nvPr/>
        </p:nvSpPr>
        <p:spPr>
          <a:xfrm>
            <a:off x="209550" y="5457825"/>
            <a:ext cx="7734300" cy="6858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p:nvSpPr>
        <p:spPr>
          <a:xfrm>
            <a:off x="4271962" y="513137"/>
            <a:ext cx="7681913" cy="525088"/>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4271962" y="1041344"/>
            <a:ext cx="1890713" cy="187381"/>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6066046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5" y="266750"/>
            <a:ext cx="4295775" cy="6360249"/>
          </a:xfrm>
          <a:prstGeom prst="rect">
            <a:avLst/>
          </a:prstGeom>
          <a:ln>
            <a:noFill/>
          </a:ln>
          <a:effectLst>
            <a:outerShdw blurRad="190500" algn="tl" rotWithShape="0">
              <a:srgbClr val="000000">
                <a:alpha val="70000"/>
              </a:srgbClr>
            </a:outerShdw>
          </a:effectLst>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2" y="454725"/>
            <a:ext cx="10058400" cy="3823132"/>
          </a:xfrm>
          <a:prstGeom prst="rect">
            <a:avLst/>
          </a:prstGeom>
          <a:ln>
            <a:noFill/>
          </a:ln>
          <a:effectLst>
            <a:outerShdw blurRad="190500" algn="tl" rotWithShape="0">
              <a:srgbClr val="000000">
                <a:alpha val="70000"/>
              </a:srgbClr>
            </a:outerShdw>
          </a:effectLst>
        </p:spPr>
      </p:pic>
      <p:sp>
        <p:nvSpPr>
          <p:cNvPr id="4" name="Rechteck 3"/>
          <p:cNvSpPr/>
          <p:nvPr/>
        </p:nvSpPr>
        <p:spPr>
          <a:xfrm>
            <a:off x="4010024" y="2324099"/>
            <a:ext cx="6181725"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1617345" y="2748086"/>
            <a:ext cx="8574405"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1617346" y="3172073"/>
            <a:ext cx="1878330" cy="42398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r Verbinder 7"/>
          <p:cNvCxnSpPr/>
          <p:nvPr/>
        </p:nvCxnSpPr>
        <p:spPr>
          <a:xfrm>
            <a:off x="4953000" y="3153023"/>
            <a:ext cx="2028825"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511" y="4781801"/>
            <a:ext cx="4667250" cy="1953535"/>
          </a:xfrm>
          <a:prstGeom prst="rect">
            <a:avLst/>
          </a:prstGeom>
          <a:ln>
            <a:noFill/>
          </a:ln>
          <a:effectLst>
            <a:outerShdw blurRad="190500" algn="tl" rotWithShape="0">
              <a:srgbClr val="000000">
                <a:alpha val="70000"/>
              </a:srgbClr>
            </a:outerShdw>
          </a:effectLst>
        </p:spPr>
      </p:pic>
      <p:sp>
        <p:nvSpPr>
          <p:cNvPr id="10" name="Ellipse 9"/>
          <p:cNvSpPr/>
          <p:nvPr/>
        </p:nvSpPr>
        <p:spPr>
          <a:xfrm>
            <a:off x="2828544" y="5371249"/>
            <a:ext cx="2100072" cy="873279"/>
          </a:xfrm>
          <a:prstGeom prst="ellipse">
            <a:avLst/>
          </a:prstGeom>
          <a:solidFill>
            <a:schemeClr val="accent6">
              <a:alpha val="19000"/>
            </a:schemeClr>
          </a:solidFill>
          <a:ln w="857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3859378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250" fill="hold"/>
                                        <p:tgtEl>
                                          <p:spTgt spid="7"/>
                                        </p:tgtEl>
                                        <p:attrNameLst>
                                          <p:attrName>ppt_w</p:attrName>
                                        </p:attrNameLst>
                                      </p:cBhvr>
                                      <p:tavLst>
                                        <p:tav tm="0">
                                          <p:val>
                                            <p:fltVal val="0"/>
                                          </p:val>
                                        </p:tav>
                                        <p:tav tm="100000">
                                          <p:val>
                                            <p:strVal val="#ppt_w"/>
                                          </p:val>
                                        </p:tav>
                                      </p:tavLst>
                                    </p:anim>
                                    <p:anim calcmode="lin" valueType="num">
                                      <p:cBhvr>
                                        <p:cTn id="28" dur="1250" fill="hold"/>
                                        <p:tgtEl>
                                          <p:spTgt spid="7"/>
                                        </p:tgtEl>
                                        <p:attrNameLst>
                                          <p:attrName>ppt_h</p:attrName>
                                        </p:attrNameLst>
                                      </p:cBhvr>
                                      <p:tavLst>
                                        <p:tav tm="0">
                                          <p:val>
                                            <p:fltVal val="0"/>
                                          </p:val>
                                        </p:tav>
                                        <p:tav tm="100000">
                                          <p:val>
                                            <p:strVal val="#ppt_h"/>
                                          </p:val>
                                        </p:tav>
                                      </p:tavLst>
                                    </p:anim>
                                    <p:animEffect transition="in" filter="fade">
                                      <p:cBhvr>
                                        <p:cTn id="29" dur="1250"/>
                                        <p:tgtEl>
                                          <p:spTgt spid="7"/>
                                        </p:tgtEl>
                                      </p:cBhvr>
                                    </p:animEffect>
                                  </p:childTnLst>
                                </p:cTn>
                              </p:par>
                            </p:childTnLst>
                          </p:cTn>
                        </p:par>
                        <p:par>
                          <p:cTn id="30" fill="hold">
                            <p:stCondLst>
                              <p:cond delay="1250"/>
                            </p:stCondLst>
                            <p:childTnLst>
                              <p:par>
                                <p:cTn id="31" presetID="21" presetClass="entr" presetSubtype="1" fill="hold" grpId="0" nodeType="after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016" y="229247"/>
            <a:ext cx="3860866" cy="6467475"/>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802" y="229247"/>
            <a:ext cx="3839623" cy="6467475"/>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8" y="1567407"/>
            <a:ext cx="10058400" cy="2671218"/>
          </a:xfrm>
          <a:prstGeom prst="rect">
            <a:avLst/>
          </a:prstGeom>
          <a:ln>
            <a:noFill/>
          </a:ln>
          <a:effectLst>
            <a:outerShdw blurRad="190500" algn="tl" rotWithShape="0">
              <a:srgbClr val="000000">
                <a:alpha val="70000"/>
              </a:srgbClr>
            </a:outerShdw>
          </a:effectLst>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011" y="229247"/>
            <a:ext cx="5387975" cy="723150"/>
          </a:xfrm>
          <a:prstGeom prst="rect">
            <a:avLst/>
          </a:prstGeom>
          <a:ln>
            <a:noFill/>
          </a:ln>
          <a:effectLst>
            <a:outerShdw blurRad="190500" algn="tl" rotWithShape="0">
              <a:srgbClr val="000000">
                <a:alpha val="70000"/>
              </a:srgbClr>
            </a:outerShdw>
          </a:effectLst>
        </p:spPr>
      </p:pic>
      <p:sp>
        <p:nvSpPr>
          <p:cNvPr id="5" name="Rechteck 4"/>
          <p:cNvSpPr/>
          <p:nvPr/>
        </p:nvSpPr>
        <p:spPr>
          <a:xfrm>
            <a:off x="3586686" y="362222"/>
            <a:ext cx="4966764"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5482161" y="2445816"/>
            <a:ext cx="747189"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3184516" y="2903016"/>
            <a:ext cx="7845434"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1181100" y="3360216"/>
            <a:ext cx="514350"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99" y="4364557"/>
            <a:ext cx="5162552" cy="1288787"/>
          </a:xfrm>
          <a:prstGeom prst="rect">
            <a:avLst/>
          </a:prstGeom>
          <a:ln>
            <a:noFill/>
          </a:ln>
          <a:effectLst>
            <a:outerShdw blurRad="190500" algn="tl" rotWithShape="0">
              <a:srgbClr val="000000">
                <a:alpha val="70000"/>
              </a:srgbClr>
            </a:outerShdw>
          </a:effectLst>
        </p:spPr>
      </p:pic>
      <p:sp>
        <p:nvSpPr>
          <p:cNvPr id="11" name="Rechteck 10"/>
          <p:cNvSpPr/>
          <p:nvPr/>
        </p:nvSpPr>
        <p:spPr>
          <a:xfrm>
            <a:off x="2295525" y="4541239"/>
            <a:ext cx="2790826"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209162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Effect transition="in" filter="fade">
                                      <p:cBhvr>
                                        <p:cTn id="9" dur="1250"/>
                                        <p:tgtEl>
                                          <p:spTgt spid="10"/>
                                        </p:tgtEl>
                                      </p:cBhvr>
                                    </p:animEffect>
                                  </p:childTnLst>
                                </p:cTn>
                              </p:par>
                            </p:childTnLst>
                          </p:cTn>
                        </p:par>
                        <p:par>
                          <p:cTn id="10" fill="hold">
                            <p:stCondLst>
                              <p:cond delay="125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250" fill="hold"/>
                                        <p:tgtEl>
                                          <p:spTgt spid="2"/>
                                        </p:tgtEl>
                                        <p:attrNameLst>
                                          <p:attrName>ppt_w</p:attrName>
                                        </p:attrNameLst>
                                      </p:cBhvr>
                                      <p:tavLst>
                                        <p:tav tm="0">
                                          <p:val>
                                            <p:fltVal val="0"/>
                                          </p:val>
                                        </p:tav>
                                        <p:tav tm="100000">
                                          <p:val>
                                            <p:strVal val="#ppt_w"/>
                                          </p:val>
                                        </p:tav>
                                      </p:tavLst>
                                    </p:anim>
                                    <p:anim calcmode="lin" valueType="num">
                                      <p:cBhvr>
                                        <p:cTn id="19" dur="1250" fill="hold"/>
                                        <p:tgtEl>
                                          <p:spTgt spid="2"/>
                                        </p:tgtEl>
                                        <p:attrNameLst>
                                          <p:attrName>ppt_h</p:attrName>
                                        </p:attrNameLst>
                                      </p:cBhvr>
                                      <p:tavLst>
                                        <p:tav tm="0">
                                          <p:val>
                                            <p:fltVal val="0"/>
                                          </p:val>
                                        </p:tav>
                                        <p:tav tm="100000">
                                          <p:val>
                                            <p:strVal val="#ppt_h"/>
                                          </p:val>
                                        </p:tav>
                                      </p:tavLst>
                                    </p:anim>
                                    <p:animEffect transition="in" filter="fade">
                                      <p:cBhvr>
                                        <p:cTn id="20" dur="1250"/>
                                        <p:tgtEl>
                                          <p:spTgt spid="2"/>
                                        </p:tgtEl>
                                      </p:cBhvr>
                                    </p:animEffect>
                                  </p:childTnLst>
                                </p:cTn>
                              </p:par>
                            </p:childTnLst>
                          </p:cTn>
                        </p:par>
                        <p:par>
                          <p:cTn id="21" fill="hold">
                            <p:stCondLst>
                              <p:cond delay="1250"/>
                            </p:stCondLst>
                            <p:childTnLst>
                              <p:par>
                                <p:cTn id="22" presetID="22" presetClass="entr" presetSubtype="8"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250" fill="hold"/>
                                        <p:tgtEl>
                                          <p:spTgt spid="3"/>
                                        </p:tgtEl>
                                        <p:attrNameLst>
                                          <p:attrName>ppt_w</p:attrName>
                                        </p:attrNameLst>
                                      </p:cBhvr>
                                      <p:tavLst>
                                        <p:tav tm="0">
                                          <p:val>
                                            <p:fltVal val="0"/>
                                          </p:val>
                                        </p:tav>
                                        <p:tav tm="100000">
                                          <p:val>
                                            <p:strVal val="#ppt_w"/>
                                          </p:val>
                                        </p:tav>
                                      </p:tavLst>
                                    </p:anim>
                                    <p:anim calcmode="lin" valueType="num">
                                      <p:cBhvr>
                                        <p:cTn id="30" dur="1250" fill="hold"/>
                                        <p:tgtEl>
                                          <p:spTgt spid="3"/>
                                        </p:tgtEl>
                                        <p:attrNameLst>
                                          <p:attrName>ppt_h</p:attrName>
                                        </p:attrNameLst>
                                      </p:cBhvr>
                                      <p:tavLst>
                                        <p:tav tm="0">
                                          <p:val>
                                            <p:fltVal val="0"/>
                                          </p:val>
                                        </p:tav>
                                        <p:tav tm="100000">
                                          <p:val>
                                            <p:strVal val="#ppt_h"/>
                                          </p:val>
                                        </p:tav>
                                      </p:tavLst>
                                    </p:anim>
                                    <p:animEffect transition="in" filter="fade">
                                      <p:cBhvr>
                                        <p:cTn id="31" dur="1250"/>
                                        <p:tgtEl>
                                          <p:spTgt spid="3"/>
                                        </p:tgtEl>
                                      </p:cBhvr>
                                    </p:animEffect>
                                  </p:childTnLst>
                                </p:cTn>
                              </p:par>
                            </p:childTnLst>
                          </p:cTn>
                        </p:par>
                        <p:par>
                          <p:cTn id="32" fill="hold">
                            <p:stCondLst>
                              <p:cond delay="1250"/>
                            </p:stCondLst>
                            <p:childTnLst>
                              <p:par>
                                <p:cTn id="33" presetID="22" presetClass="entr" presetSubtype="8" fill="hold" grpId="0" nodeType="after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750"/>
                                        <p:tgtEl>
                                          <p:spTgt spid="6"/>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750"/>
                                        <p:tgtEl>
                                          <p:spTgt spid="7"/>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1359565" y="2118213"/>
            <a:ext cx="9927205" cy="861774"/>
          </a:xfrm>
          <a:prstGeom prst="rect">
            <a:avLst/>
          </a:prstGeom>
          <a:noFill/>
        </p:spPr>
        <p:txBody>
          <a:bodyPr wrap="none" rtlCol="0">
            <a:spAutoFit/>
          </a:bodyPr>
          <a:lstStyle/>
          <a:p>
            <a:r>
              <a:rPr lang="de-AT" sz="5000" b="1" dirty="0" smtClean="0">
                <a:solidFill>
                  <a:srgbClr val="2460A8"/>
                </a:solidFill>
              </a:rPr>
              <a:t>Was passierte wirklich im Jahr 2008?</a:t>
            </a:r>
            <a:endParaRPr lang="de-AT" sz="5000" b="1" dirty="0">
              <a:solidFill>
                <a:srgbClr val="2460A8"/>
              </a:solidFill>
            </a:endParaRPr>
          </a:p>
        </p:txBody>
      </p:sp>
    </p:spTree>
    <p:extLst>
      <p:ext uri="{BB962C8B-B14F-4D97-AF65-F5344CB8AC3E}">
        <p14:creationId xmlns:p14="http://schemas.microsoft.com/office/powerpoint/2010/main" val="775725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025" y="266750"/>
            <a:ext cx="4295775" cy="6360249"/>
          </a:xfrm>
          <a:prstGeom prst="rect">
            <a:avLst/>
          </a:prstGeom>
          <a:ln>
            <a:noFill/>
          </a:ln>
          <a:effectLst>
            <a:outerShdw blurRad="190500" algn="tl" rotWithShape="0">
              <a:srgbClr val="000000">
                <a:alpha val="70000"/>
              </a:srgbClr>
            </a:outerShdw>
          </a:effectLst>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485651"/>
            <a:ext cx="7838493" cy="4141348"/>
          </a:xfrm>
          <a:prstGeom prst="rect">
            <a:avLst/>
          </a:prstGeom>
          <a:ln>
            <a:noFill/>
          </a:ln>
          <a:effectLst>
            <a:outerShdw blurRad="190500" algn="tl" rotWithShape="0">
              <a:srgbClr val="000000">
                <a:alpha val="70000"/>
              </a:srgbClr>
            </a:outerShdw>
          </a:effectLst>
        </p:spPr>
      </p:pic>
      <p:sp>
        <p:nvSpPr>
          <p:cNvPr id="10" name="Rechteck 9"/>
          <p:cNvSpPr/>
          <p:nvPr/>
        </p:nvSpPr>
        <p:spPr>
          <a:xfrm>
            <a:off x="8193024" y="3280968"/>
            <a:ext cx="1447038" cy="388824"/>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2675762" y="3669792"/>
            <a:ext cx="6964299" cy="682752"/>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2675763" y="4352544"/>
            <a:ext cx="5785486" cy="292608"/>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2255139" y="5638800"/>
            <a:ext cx="1754886" cy="274320"/>
          </a:xfrm>
          <a:prstGeom prst="rect">
            <a:avLst/>
          </a:prstGeom>
          <a:solidFill>
            <a:schemeClr val="accent6">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77321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300" fill="hold"/>
                                        <p:tgtEl>
                                          <p:spTgt spid="7"/>
                                        </p:tgtEl>
                                        <p:attrNameLst>
                                          <p:attrName>ppt_w</p:attrName>
                                        </p:attrNameLst>
                                      </p:cBhvr>
                                      <p:tavLst>
                                        <p:tav tm="0">
                                          <p:val>
                                            <p:fltVal val="0"/>
                                          </p:val>
                                        </p:tav>
                                        <p:tav tm="100000">
                                          <p:val>
                                            <p:strVal val="#ppt_w"/>
                                          </p:val>
                                        </p:tav>
                                      </p:tavLst>
                                    </p:anim>
                                    <p:anim calcmode="lin" valueType="num">
                                      <p:cBhvr>
                                        <p:cTn id="8" dur="1300" fill="hold"/>
                                        <p:tgtEl>
                                          <p:spTgt spid="7"/>
                                        </p:tgtEl>
                                        <p:attrNameLst>
                                          <p:attrName>ppt_h</p:attrName>
                                        </p:attrNameLst>
                                      </p:cBhvr>
                                      <p:tavLst>
                                        <p:tav tm="0">
                                          <p:val>
                                            <p:fltVal val="0"/>
                                          </p:val>
                                        </p:tav>
                                        <p:tav tm="100000">
                                          <p:val>
                                            <p:strVal val="#ppt_h"/>
                                          </p:val>
                                        </p:tav>
                                      </p:tavLst>
                                    </p:anim>
                                    <p:animEffect transition="in" filter="fade">
                                      <p:cBhvr>
                                        <p:cTn id="9" dur="1300"/>
                                        <p:tgtEl>
                                          <p:spTgt spid="7"/>
                                        </p:tgtEl>
                                      </p:cBhvr>
                                    </p:animEffect>
                                  </p:childTnLst>
                                </p:cTn>
                              </p:par>
                            </p:childTnLst>
                          </p:cTn>
                        </p:par>
                        <p:par>
                          <p:cTn id="10" fill="hold">
                            <p:stCondLst>
                              <p:cond delay="130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750"/>
                                        <p:tgtEl>
                                          <p:spTgt spid="12"/>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itel 1"/>
          <p:cNvSpPr>
            <a:spLocks noGrp="1"/>
          </p:cNvSpPr>
          <p:nvPr>
            <p:ph type="ctrTitle"/>
          </p:nvPr>
        </p:nvSpPr>
        <p:spPr>
          <a:xfrm>
            <a:off x="0" y="1"/>
            <a:ext cx="12192000" cy="756288"/>
          </a:xfrm>
        </p:spPr>
        <p:txBody>
          <a:bodyPr>
            <a:normAutofit fontScale="90000"/>
          </a:bodyPr>
          <a:lstStyle/>
          <a:p>
            <a:r>
              <a:rPr lang="de-AT" sz="3300" b="1" dirty="0" smtClean="0">
                <a:solidFill>
                  <a:srgbClr val="00B050"/>
                </a:solidFill>
                <a:effectLst>
                  <a:outerShdw blurRad="38100" dist="38100" dir="2700000" algn="tl">
                    <a:srgbClr val="000000">
                      <a:alpha val="43137"/>
                    </a:srgbClr>
                  </a:outerShdw>
                </a:effectLst>
              </a:rPr>
              <a:t>KLEINER</a:t>
            </a:r>
            <a:r>
              <a:rPr lang="de-AT" sz="5000" b="1" dirty="0" smtClean="0">
                <a:solidFill>
                  <a:srgbClr val="00B050"/>
                </a:solidFill>
                <a:effectLst>
                  <a:outerShdw blurRad="38100" dist="38100" dir="2700000" algn="tl">
                    <a:srgbClr val="000000">
                      <a:alpha val="43137"/>
                    </a:srgbClr>
                  </a:outerShdw>
                </a:effectLst>
              </a:rPr>
              <a:t> SYSTEMFEHLER</a:t>
            </a:r>
            <a:r>
              <a:rPr lang="de-AT" sz="5000" b="1" dirty="0" smtClean="0">
                <a:effectLst>
                  <a:outerShdw blurRad="38100" dist="38100" dir="2700000" algn="tl">
                    <a:srgbClr val="000000">
                      <a:alpha val="43137"/>
                    </a:srgbClr>
                  </a:outerShdw>
                </a:effectLst>
              </a:rPr>
              <a:t> VS. </a:t>
            </a:r>
            <a:r>
              <a:rPr lang="de-AT" sz="5000" b="1" dirty="0" smtClean="0">
                <a:solidFill>
                  <a:srgbClr val="C00000"/>
                </a:solidFill>
                <a:effectLst>
                  <a:outerShdw blurRad="38100" dist="38100" dir="2700000" algn="tl">
                    <a:srgbClr val="000000">
                      <a:alpha val="43137"/>
                    </a:srgbClr>
                  </a:outerShdw>
                </a:effectLst>
              </a:rPr>
              <a:t>GROSSE AUSWIRKUNG</a:t>
            </a:r>
            <a:endParaRPr lang="de-AT" sz="5000" b="1" dirty="0">
              <a:solidFill>
                <a:srgbClr val="C00000"/>
              </a:solidFill>
              <a:effectLst>
                <a:outerShdw blurRad="38100" dist="38100" dir="2700000" algn="tl">
                  <a:srgbClr val="000000">
                    <a:alpha val="43137"/>
                  </a:srgbClr>
                </a:outerShdw>
              </a:effectLst>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067" y="713938"/>
            <a:ext cx="8693866" cy="6144062"/>
          </a:xfrm>
          <a:prstGeom prst="rect">
            <a:avLst/>
          </a:prstGeom>
        </p:spPr>
      </p:pic>
    </p:spTree>
    <p:extLst>
      <p:ext uri="{BB962C8B-B14F-4D97-AF65-F5344CB8AC3E}">
        <p14:creationId xmlns:p14="http://schemas.microsoft.com/office/powerpoint/2010/main" val="288489845"/>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699796" y="1334440"/>
            <a:ext cx="10870163" cy="1015663"/>
          </a:xfrm>
          <a:prstGeom prst="rect">
            <a:avLst/>
          </a:prstGeom>
          <a:noFill/>
        </p:spPr>
        <p:txBody>
          <a:bodyPr wrap="square" rtlCol="0">
            <a:spAutoFit/>
          </a:bodyPr>
          <a:lstStyle/>
          <a:p>
            <a:pPr algn="ctr"/>
            <a:r>
              <a:rPr lang="de-AT" sz="3000" b="1" dirty="0" smtClean="0">
                <a:solidFill>
                  <a:srgbClr val="2460A8"/>
                </a:solidFill>
              </a:rPr>
              <a:t>Zwei Parteien – aber nur eine davon ist </a:t>
            </a:r>
          </a:p>
          <a:p>
            <a:pPr algn="ctr"/>
            <a:r>
              <a:rPr lang="de-AT" sz="3000" b="1" dirty="0" smtClean="0">
                <a:solidFill>
                  <a:srgbClr val="2460A8"/>
                </a:solidFill>
              </a:rPr>
              <a:t>wirklich kompromissbereit…</a:t>
            </a:r>
          </a:p>
        </p:txBody>
      </p:sp>
    </p:spTree>
    <p:extLst>
      <p:ext uri="{BB962C8B-B14F-4D97-AF65-F5344CB8AC3E}">
        <p14:creationId xmlns:p14="http://schemas.microsoft.com/office/powerpoint/2010/main" val="1156977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extfeld 5"/>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61" y="338554"/>
            <a:ext cx="5317278" cy="6519446"/>
          </a:xfrm>
          <a:prstGeom prst="rect">
            <a:avLst/>
          </a:prstGeom>
        </p:spPr>
      </p:pic>
    </p:spTree>
    <p:extLst>
      <p:ext uri="{BB962C8B-B14F-4D97-AF65-F5344CB8AC3E}">
        <p14:creationId xmlns:p14="http://schemas.microsoft.com/office/powerpoint/2010/main" val="28919019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60" y="337975"/>
            <a:ext cx="5838829" cy="6520025"/>
          </a:xfrm>
          <a:prstGeom prst="rect">
            <a:avLst/>
          </a:prstGeom>
        </p:spPr>
      </p:pic>
    </p:spTree>
    <p:extLst>
      <p:ext uri="{BB962C8B-B14F-4D97-AF65-F5344CB8AC3E}">
        <p14:creationId xmlns:p14="http://schemas.microsoft.com/office/powerpoint/2010/main" val="180259136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feld 6"/>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118" y="338554"/>
            <a:ext cx="6637065" cy="6519446"/>
          </a:xfrm>
          <a:prstGeom prst="rect">
            <a:avLst/>
          </a:prstGeom>
        </p:spPr>
      </p:pic>
    </p:spTree>
    <p:extLst>
      <p:ext uri="{BB962C8B-B14F-4D97-AF65-F5344CB8AC3E}">
        <p14:creationId xmlns:p14="http://schemas.microsoft.com/office/powerpoint/2010/main" val="732173922"/>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grpSp>
        <p:nvGrpSpPr>
          <p:cNvPr id="8" name="Gruppieren 7"/>
          <p:cNvGrpSpPr/>
          <p:nvPr/>
        </p:nvGrpSpPr>
        <p:grpSpPr>
          <a:xfrm>
            <a:off x="715666" y="683754"/>
            <a:ext cx="10760668" cy="5828695"/>
            <a:chOff x="715666" y="683754"/>
            <a:chExt cx="10760668" cy="5828695"/>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66" y="683754"/>
              <a:ext cx="10760668" cy="5828695"/>
            </a:xfrm>
            <a:prstGeom prst="rect">
              <a:avLst/>
            </a:prstGeom>
            <a:ln>
              <a:noFill/>
            </a:ln>
            <a:effectLst>
              <a:outerShdw blurRad="190500" algn="tl" rotWithShape="0">
                <a:srgbClr val="000000">
                  <a:alpha val="70000"/>
                </a:srgbClr>
              </a:outerShdw>
            </a:effectLst>
          </p:spPr>
        </p:pic>
        <p:grpSp>
          <p:nvGrpSpPr>
            <p:cNvPr id="7" name="Gruppieren 6"/>
            <p:cNvGrpSpPr/>
            <p:nvPr/>
          </p:nvGrpSpPr>
          <p:grpSpPr>
            <a:xfrm>
              <a:off x="3324808" y="4514319"/>
              <a:ext cx="5332302" cy="1114585"/>
              <a:chOff x="3324808" y="4514319"/>
              <a:chExt cx="5332302" cy="1114585"/>
            </a:xfrm>
          </p:grpSpPr>
          <p:sp>
            <p:nvSpPr>
              <p:cNvPr id="2" name="Rechteck 1"/>
              <p:cNvSpPr/>
              <p:nvPr/>
            </p:nvSpPr>
            <p:spPr>
              <a:xfrm>
                <a:off x="6271867" y="4514319"/>
                <a:ext cx="2385243" cy="200185"/>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3324808" y="5446499"/>
                <a:ext cx="1686579" cy="182405"/>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Abgerundetes Rechteck 5"/>
              <p:cNvSpPr/>
              <p:nvPr/>
            </p:nvSpPr>
            <p:spPr>
              <a:xfrm>
                <a:off x="4690753" y="5035138"/>
                <a:ext cx="2671948" cy="261257"/>
              </a:xfrm>
              <a:prstGeom prst="roundRect">
                <a:avLst/>
              </a:prstGeom>
              <a:solidFill>
                <a:srgbClr val="FF0000">
                  <a:alpha val="14000"/>
                </a:srgbClr>
              </a:solidFill>
              <a:ln w="50800">
                <a:solidFill>
                  <a:srgbClr val="FF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spTree>
    <p:extLst>
      <p:ext uri="{BB962C8B-B14F-4D97-AF65-F5344CB8AC3E}">
        <p14:creationId xmlns:p14="http://schemas.microsoft.com/office/powerpoint/2010/main" val="126770973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feld 4"/>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570" y="356698"/>
            <a:ext cx="5946645" cy="6501301"/>
          </a:xfrm>
          <a:prstGeom prst="rect">
            <a:avLst/>
          </a:prstGeom>
        </p:spPr>
      </p:pic>
    </p:spTree>
    <p:extLst>
      <p:ext uri="{BB962C8B-B14F-4D97-AF65-F5344CB8AC3E}">
        <p14:creationId xmlns:p14="http://schemas.microsoft.com/office/powerpoint/2010/main" val="65650654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	Zwei Parteien – aber nur eine davon ist wirklich kompromissbereit</a:t>
            </a:r>
            <a:endParaRPr lang="de-AT" sz="1600" b="1" dirty="0">
              <a:solidFill>
                <a:schemeClr val="bg1"/>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984" y="349785"/>
            <a:ext cx="5698904" cy="6508215"/>
          </a:xfrm>
          <a:prstGeom prst="rect">
            <a:avLst/>
          </a:prstGeom>
        </p:spPr>
      </p:pic>
      <p:cxnSp>
        <p:nvCxnSpPr>
          <p:cNvPr id="7" name="Gewinkelte Verbindung 6"/>
          <p:cNvCxnSpPr/>
          <p:nvPr/>
        </p:nvCxnSpPr>
        <p:spPr>
          <a:xfrm flipV="1">
            <a:off x="5710335" y="3340361"/>
            <a:ext cx="1620000" cy="3240000"/>
          </a:xfrm>
          <a:prstGeom prst="bentConnector3">
            <a:avLst>
              <a:gd name="adj1" fmla="val 50000"/>
            </a:avLst>
          </a:prstGeom>
          <a:ln w="76200">
            <a:solidFill>
              <a:srgbClr val="5486B4"/>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7546513" y="3028333"/>
            <a:ext cx="4615543" cy="338554"/>
          </a:xfrm>
          <a:prstGeom prst="rect">
            <a:avLst/>
          </a:prstGeom>
          <a:noFill/>
        </p:spPr>
        <p:txBody>
          <a:bodyPr wrap="square" rtlCol="0">
            <a:spAutoFit/>
          </a:bodyPr>
          <a:lstStyle/>
          <a:p>
            <a:r>
              <a:rPr lang="de-AT" sz="1600" b="1" dirty="0" smtClean="0">
                <a:solidFill>
                  <a:srgbClr val="5486B4"/>
                </a:solidFill>
              </a:rPr>
              <a:t>1.) Ursprünglich aufgenommener Kreditbetrag?</a:t>
            </a:r>
          </a:p>
        </p:txBody>
      </p:sp>
      <p:sp>
        <p:nvSpPr>
          <p:cNvPr id="15" name="Textfeld 14"/>
          <p:cNvSpPr txBox="1"/>
          <p:nvPr/>
        </p:nvSpPr>
        <p:spPr>
          <a:xfrm>
            <a:off x="7546513" y="3366887"/>
            <a:ext cx="4615543" cy="338554"/>
          </a:xfrm>
          <a:prstGeom prst="rect">
            <a:avLst/>
          </a:prstGeom>
          <a:noFill/>
        </p:spPr>
        <p:txBody>
          <a:bodyPr wrap="square" rtlCol="0">
            <a:spAutoFit/>
          </a:bodyPr>
          <a:lstStyle/>
          <a:p>
            <a:r>
              <a:rPr lang="de-AT" sz="1600" b="1" dirty="0">
                <a:solidFill>
                  <a:srgbClr val="5486B4"/>
                </a:solidFill>
              </a:rPr>
              <a:t>2</a:t>
            </a:r>
            <a:r>
              <a:rPr lang="de-AT" sz="1600" b="1" dirty="0" smtClean="0">
                <a:solidFill>
                  <a:srgbClr val="5486B4"/>
                </a:solidFill>
              </a:rPr>
              <a:t>.) Offener CHF-Betrag am 09.12.2008?</a:t>
            </a:r>
          </a:p>
        </p:txBody>
      </p:sp>
    </p:spTree>
    <p:extLst>
      <p:ext uri="{BB962C8B-B14F-4D97-AF65-F5344CB8AC3E}">
        <p14:creationId xmlns:p14="http://schemas.microsoft.com/office/powerpoint/2010/main" val="867229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699796" y="1334440"/>
            <a:ext cx="10870163" cy="553998"/>
          </a:xfrm>
          <a:prstGeom prst="rect">
            <a:avLst/>
          </a:prstGeom>
          <a:noFill/>
        </p:spPr>
        <p:txBody>
          <a:bodyPr wrap="square" rtlCol="0">
            <a:spAutoFit/>
          </a:bodyPr>
          <a:lstStyle/>
          <a:p>
            <a:pPr algn="ctr"/>
            <a:r>
              <a:rPr lang="de-AT" sz="3000" b="1" dirty="0" smtClean="0">
                <a:solidFill>
                  <a:srgbClr val="2460A8"/>
                </a:solidFill>
              </a:rPr>
              <a:t>Die Glaubwürdigkeit der SPARKASSE OÖ…</a:t>
            </a:r>
          </a:p>
        </p:txBody>
      </p:sp>
    </p:spTree>
    <p:extLst>
      <p:ext uri="{BB962C8B-B14F-4D97-AF65-F5344CB8AC3E}">
        <p14:creationId xmlns:p14="http://schemas.microsoft.com/office/powerpoint/2010/main" val="1454720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277" y="355842"/>
            <a:ext cx="4803627" cy="6512205"/>
          </a:xfrm>
          <a:prstGeom prst="rect">
            <a:avLst/>
          </a:prstGeom>
        </p:spPr>
      </p:pic>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smtClean="0">
                <a:solidFill>
                  <a:schemeClr val="bg1"/>
                </a:solidFill>
              </a:rPr>
              <a:t>Was passierte wirklich im Jahr 2008?</a:t>
            </a:r>
            <a:endParaRPr lang="de-AT" sz="1600" b="1" dirty="0">
              <a:solidFill>
                <a:schemeClr val="bg1"/>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89" y="4762783"/>
            <a:ext cx="9134669" cy="577621"/>
          </a:xfrm>
          <a:prstGeom prst="rect">
            <a:avLst/>
          </a:prstGeom>
          <a:ln>
            <a:noFill/>
          </a:ln>
          <a:effectLst>
            <a:outerShdw blurRad="190500" algn="tl" rotWithShape="0">
              <a:srgbClr val="000000">
                <a:alpha val="70000"/>
              </a:srgbClr>
            </a:outerShdw>
          </a:effectLst>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89" y="3399410"/>
            <a:ext cx="9134669" cy="5301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685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feld 4"/>
          <p:cNvSpPr txBox="1"/>
          <p:nvPr/>
        </p:nvSpPr>
        <p:spPr>
          <a:xfrm>
            <a:off x="587826" y="530826"/>
            <a:ext cx="5044362"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Protokoll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aufgenommen am 17. April 2012</a:t>
            </a:r>
            <a:endParaRPr lang="de-AT" sz="2000" dirty="0"/>
          </a:p>
        </p:txBody>
      </p:sp>
      <p:sp>
        <p:nvSpPr>
          <p:cNvPr id="6" name="Textfeld 5"/>
          <p:cNvSpPr txBox="1"/>
          <p:nvPr/>
        </p:nvSpPr>
        <p:spPr>
          <a:xfrm>
            <a:off x="587826" y="2123652"/>
            <a:ext cx="5312051" cy="2246769"/>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Aussage Direktor Hermann </a:t>
            </a:r>
            <a:r>
              <a:rPr lang="de-AT" sz="2000" b="1" u="sng" dirty="0" err="1" smtClean="0">
                <a:latin typeface="Courier New" panose="02070309020205020404" pitchFamily="49" charset="0"/>
                <a:cs typeface="Courier New" panose="02070309020205020404" pitchFamily="49" charset="0"/>
              </a:rPr>
              <a:t>Fröller</a:t>
            </a:r>
            <a:r>
              <a:rPr lang="de-AT" sz="2000" b="1" u="sng" dirty="0" smtClean="0">
                <a:latin typeface="Courier New" panose="02070309020205020404" pitchFamily="49" charset="0"/>
                <a:cs typeface="Courier New" panose="02070309020205020404" pitchFamily="49" charset="0"/>
              </a:rPr>
              <a:t>:</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Herr D. hatte nach diesem Gespräch von mir eben den Auftrag einen entsprechenden Finanzierungsantrag aufzubereiten,…</a:t>
            </a:r>
            <a:endParaRPr lang="de-AT" sz="2000" dirty="0"/>
          </a:p>
        </p:txBody>
      </p:sp>
      <p:sp>
        <p:nvSpPr>
          <p:cNvPr id="7" name="Textfeld 6"/>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Gericht)</a:t>
            </a:r>
            <a:endParaRPr lang="de-AT" sz="1600" b="1" dirty="0">
              <a:solidFill>
                <a:schemeClr val="bg1"/>
              </a:solidFill>
            </a:endParaRPr>
          </a:p>
        </p:txBody>
      </p:sp>
    </p:spTree>
    <p:extLst>
      <p:ext uri="{BB962C8B-B14F-4D97-AF65-F5344CB8AC3E}">
        <p14:creationId xmlns:p14="http://schemas.microsoft.com/office/powerpoint/2010/main" val="227643192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6435185" y="530826"/>
            <a:ext cx="450961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Protokoll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aufgenommen am 9. März 2012</a:t>
            </a:r>
            <a:endParaRPr lang="de-AT" sz="2000" dirty="0"/>
          </a:p>
        </p:txBody>
      </p:sp>
      <p:sp>
        <p:nvSpPr>
          <p:cNvPr id="4" name="Textfeld 3"/>
          <p:cNvSpPr txBox="1"/>
          <p:nvPr/>
        </p:nvSpPr>
        <p:spPr>
          <a:xfrm>
            <a:off x="6435185" y="2123652"/>
            <a:ext cx="5312051" cy="4401205"/>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Aussage Wolfgang D.:</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Mir ist nichts von einem Gespräch bekannt zwischen Direktor </a:t>
            </a:r>
            <a:r>
              <a:rPr lang="de-AT" sz="2000" dirty="0" err="1" smtClean="0">
                <a:latin typeface="Courier New" panose="02070309020205020404" pitchFamily="49" charset="0"/>
                <a:cs typeface="Courier New" panose="02070309020205020404" pitchFamily="49" charset="0"/>
              </a:rPr>
              <a:t>Fröller</a:t>
            </a:r>
            <a:r>
              <a:rPr lang="de-AT" sz="2000" dirty="0" smtClean="0">
                <a:latin typeface="Courier New" panose="02070309020205020404" pitchFamily="49" charset="0"/>
                <a:cs typeface="Courier New" panose="02070309020205020404" pitchFamily="49" charset="0"/>
              </a:rPr>
              <a:t>, </a:t>
            </a:r>
            <a:r>
              <a:rPr lang="de-AT" sz="2000" dirty="0" err="1" smtClean="0">
                <a:latin typeface="Courier New" panose="02070309020205020404" pitchFamily="49" charset="0"/>
                <a:cs typeface="Courier New" panose="02070309020205020404" pitchFamily="49" charset="0"/>
              </a:rPr>
              <a:t>Jungreuthmayer</a:t>
            </a:r>
            <a:r>
              <a:rPr lang="de-AT" sz="2000" dirty="0" smtClean="0">
                <a:latin typeface="Courier New" panose="02070309020205020404" pitchFamily="49" charset="0"/>
                <a:cs typeface="Courier New" panose="02070309020205020404" pitchFamily="49" charset="0"/>
              </a:rPr>
              <a:t>, dem Onkel des Beklagten und dem Beklagten selbst, wonach sich Herr Florian Costa als Bürge zur Verfügung gestellt hätte. Derartiges ist mir nicht bekannt.</a:t>
            </a:r>
            <a:br>
              <a:rPr lang="de-AT" sz="2000" dirty="0" smtClean="0">
                <a:latin typeface="Courier New" panose="02070309020205020404" pitchFamily="49" charset="0"/>
                <a:cs typeface="Courier New" panose="02070309020205020404" pitchFamily="49" charset="0"/>
              </a:rPr>
            </a:br>
            <a:r>
              <a:rPr lang="de-AT" sz="2000" dirty="0" smtClean="0">
                <a:latin typeface="Courier New" panose="02070309020205020404" pitchFamily="49" charset="0"/>
                <a:cs typeface="Courier New" panose="02070309020205020404" pitchFamily="49" charset="0"/>
              </a:rPr>
              <a:t/>
            </a:r>
            <a:br>
              <a:rPr lang="de-AT" sz="2000" dirty="0" smtClean="0">
                <a:latin typeface="Courier New" panose="02070309020205020404" pitchFamily="49" charset="0"/>
                <a:cs typeface="Courier New" panose="02070309020205020404" pitchFamily="49" charset="0"/>
              </a:rPr>
            </a:br>
            <a:r>
              <a:rPr lang="de-AT" sz="2000" dirty="0" smtClean="0">
                <a:latin typeface="Courier New" panose="02070309020205020404" pitchFamily="49" charset="0"/>
                <a:cs typeface="Courier New" panose="02070309020205020404" pitchFamily="49" charset="0"/>
              </a:rPr>
              <a:t>…auch nicht Direktor </a:t>
            </a:r>
            <a:r>
              <a:rPr lang="de-AT" sz="2000" dirty="0" err="1" smtClean="0">
                <a:latin typeface="Courier New" panose="02070309020205020404" pitchFamily="49" charset="0"/>
                <a:cs typeface="Courier New" panose="02070309020205020404" pitchFamily="49" charset="0"/>
              </a:rPr>
              <a:t>Fröller</a:t>
            </a:r>
            <a:r>
              <a:rPr lang="de-AT" sz="2000" dirty="0" smtClean="0">
                <a:latin typeface="Courier New" panose="02070309020205020404" pitchFamily="49" charset="0"/>
                <a:cs typeface="Courier New" panose="02070309020205020404" pitchFamily="49" charset="0"/>
              </a:rPr>
              <a:t> … hätten mir jemals von einem Gespräch erzählt,…</a:t>
            </a:r>
            <a:endParaRPr lang="de-AT" sz="2000" dirty="0"/>
          </a:p>
        </p:txBody>
      </p:sp>
      <p:sp>
        <p:nvSpPr>
          <p:cNvPr id="5" name="Textfeld 4"/>
          <p:cNvSpPr txBox="1"/>
          <p:nvPr/>
        </p:nvSpPr>
        <p:spPr>
          <a:xfrm>
            <a:off x="587826" y="530826"/>
            <a:ext cx="5044362"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Protokoll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aufgenommen am 17. April 2012</a:t>
            </a:r>
            <a:endParaRPr lang="de-AT" sz="2000" dirty="0"/>
          </a:p>
        </p:txBody>
      </p:sp>
      <p:sp>
        <p:nvSpPr>
          <p:cNvPr id="6" name="Textfeld 5"/>
          <p:cNvSpPr txBox="1"/>
          <p:nvPr/>
        </p:nvSpPr>
        <p:spPr>
          <a:xfrm>
            <a:off x="587826" y="2123652"/>
            <a:ext cx="5312051" cy="2246769"/>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Aussage Direktor Hermann </a:t>
            </a:r>
            <a:r>
              <a:rPr lang="de-AT" sz="2000" b="1" u="sng" dirty="0" err="1" smtClean="0">
                <a:latin typeface="Courier New" panose="02070309020205020404" pitchFamily="49" charset="0"/>
                <a:cs typeface="Courier New" panose="02070309020205020404" pitchFamily="49" charset="0"/>
              </a:rPr>
              <a:t>Fröller</a:t>
            </a:r>
            <a:r>
              <a:rPr lang="de-AT" sz="2000" b="1" u="sng" dirty="0" smtClean="0">
                <a:latin typeface="Courier New" panose="02070309020205020404" pitchFamily="49" charset="0"/>
                <a:cs typeface="Courier New" panose="02070309020205020404" pitchFamily="49" charset="0"/>
              </a:rPr>
              <a:t>:</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Herr D. hatte nach diesem Gespräch von mir eben den Auftrag einen entsprechenden Finanzierungsantrag aufzubereiten,…</a:t>
            </a:r>
            <a:endParaRPr lang="de-AT" sz="2000" dirty="0"/>
          </a:p>
        </p:txBody>
      </p:sp>
      <p:sp>
        <p:nvSpPr>
          <p:cNvPr id="7" name="Textfeld 6"/>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Gericht)</a:t>
            </a:r>
            <a:endParaRPr lang="de-AT" sz="1600" b="1" dirty="0">
              <a:solidFill>
                <a:schemeClr val="bg1"/>
              </a:solidFill>
            </a:endParaRPr>
          </a:p>
        </p:txBody>
      </p:sp>
      <p:grpSp>
        <p:nvGrpSpPr>
          <p:cNvPr id="2" name="Gruppieren 1"/>
          <p:cNvGrpSpPr/>
          <p:nvPr/>
        </p:nvGrpSpPr>
        <p:grpSpPr>
          <a:xfrm>
            <a:off x="6435184" y="2765254"/>
            <a:ext cx="5185667" cy="647820"/>
            <a:chOff x="538238" y="2765254"/>
            <a:chExt cx="5185667" cy="647820"/>
          </a:xfrm>
        </p:grpSpPr>
        <p:sp>
          <p:nvSpPr>
            <p:cNvPr id="8" name="Rechteck 7"/>
            <p:cNvSpPr/>
            <p:nvPr/>
          </p:nvSpPr>
          <p:spPr>
            <a:xfrm>
              <a:off x="538238" y="2765254"/>
              <a:ext cx="5185667" cy="334206"/>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p:cNvSpPr/>
            <p:nvPr/>
          </p:nvSpPr>
          <p:spPr>
            <a:xfrm>
              <a:off x="538238" y="3099459"/>
              <a:ext cx="1207436" cy="313615"/>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14" name="Gruppieren 13"/>
          <p:cNvGrpSpPr/>
          <p:nvPr/>
        </p:nvGrpSpPr>
        <p:grpSpPr>
          <a:xfrm>
            <a:off x="6435182" y="5520329"/>
            <a:ext cx="4829411" cy="916097"/>
            <a:chOff x="538236" y="5508454"/>
            <a:chExt cx="4829411" cy="916097"/>
          </a:xfrm>
        </p:grpSpPr>
        <p:sp>
          <p:nvSpPr>
            <p:cNvPr id="11" name="Rechteck 10"/>
            <p:cNvSpPr/>
            <p:nvPr/>
          </p:nvSpPr>
          <p:spPr>
            <a:xfrm>
              <a:off x="538238" y="5508454"/>
              <a:ext cx="4829409" cy="334206"/>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538236" y="6177934"/>
              <a:ext cx="3012485" cy="246617"/>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538238" y="5842660"/>
              <a:ext cx="4829409" cy="334206"/>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3223854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8"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hteck 1"/>
          <p:cNvSpPr/>
          <p:nvPr/>
        </p:nvSpPr>
        <p:spPr>
          <a:xfrm>
            <a:off x="902137" y="3359020"/>
            <a:ext cx="4267022" cy="307911"/>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902137" y="820075"/>
            <a:ext cx="1039512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Urteil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ausgestellt am 2. August 2012</a:t>
            </a:r>
            <a:endParaRPr lang="de-AT" sz="2000" dirty="0"/>
          </a:p>
        </p:txBody>
      </p:sp>
      <p:sp>
        <p:nvSpPr>
          <p:cNvPr id="4" name="Textfeld 3"/>
          <p:cNvSpPr txBox="1"/>
          <p:nvPr/>
        </p:nvSpPr>
        <p:spPr>
          <a:xfrm>
            <a:off x="902137" y="2412901"/>
            <a:ext cx="10395128" cy="1323439"/>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Beweiswürdigung des Richters:</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Die Feststellung, dass … gründet sich in erster Linie auf die widerspruchsfreien Aussagen aller Beteiligten.</a:t>
            </a:r>
            <a:endParaRPr lang="de-AT" sz="2000" dirty="0"/>
          </a:p>
        </p:txBody>
      </p:sp>
      <p:sp>
        <p:nvSpPr>
          <p:cNvPr id="5" name="Textfeld 4"/>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Gericht)</a:t>
            </a:r>
            <a:endParaRPr lang="de-AT" sz="1600" b="1" dirty="0">
              <a:solidFill>
                <a:schemeClr val="bg1"/>
              </a:solidFill>
            </a:endParaRPr>
          </a:p>
        </p:txBody>
      </p:sp>
    </p:spTree>
    <p:extLst>
      <p:ext uri="{BB962C8B-B14F-4D97-AF65-F5344CB8AC3E}">
        <p14:creationId xmlns:p14="http://schemas.microsoft.com/office/powerpoint/2010/main" val="248638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2181" t="2639" r="2181" b="694"/>
          <a:stretch/>
        </p:blipFill>
        <p:spPr>
          <a:xfrm>
            <a:off x="1323995" y="338554"/>
            <a:ext cx="4402499" cy="6519446"/>
          </a:xfrm>
          <a:prstGeom prst="rect">
            <a:avLst/>
          </a:prstGeom>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t="2639" r="654" b="694"/>
          <a:stretch/>
        </p:blipFill>
        <p:spPr>
          <a:xfrm>
            <a:off x="6429376" y="333740"/>
            <a:ext cx="4312010" cy="6524259"/>
          </a:xfrm>
          <a:prstGeom prst="rect">
            <a:avLst/>
          </a:prstGeom>
        </p:spPr>
      </p:pic>
      <p:sp>
        <p:nvSpPr>
          <p:cNvPr id="4" name="Rechteck 3"/>
          <p:cNvSpPr/>
          <p:nvPr/>
        </p:nvSpPr>
        <p:spPr>
          <a:xfrm>
            <a:off x="4742867" y="1633872"/>
            <a:ext cx="685799" cy="219075"/>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041" y="333740"/>
            <a:ext cx="7918453" cy="1809056"/>
          </a:xfrm>
          <a:prstGeom prst="rect">
            <a:avLst/>
          </a:prstGeom>
        </p:spPr>
      </p:pic>
      <p:sp>
        <p:nvSpPr>
          <p:cNvPr id="10" name="Rechteck 9"/>
          <p:cNvSpPr/>
          <p:nvPr/>
        </p:nvSpPr>
        <p:spPr>
          <a:xfrm>
            <a:off x="4308472" y="370280"/>
            <a:ext cx="7681913" cy="525088"/>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4308472" y="898487"/>
            <a:ext cx="1890713" cy="187381"/>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a:t>
            </a:r>
            <a:r>
              <a:rPr lang="de-AT" sz="1600" b="1" dirty="0">
                <a:solidFill>
                  <a:schemeClr val="bg1"/>
                </a:solidFill>
              </a:rPr>
              <a:t>G</a:t>
            </a:r>
            <a:r>
              <a:rPr lang="de-AT" sz="1600" b="1" dirty="0" smtClean="0">
                <a:solidFill>
                  <a:schemeClr val="bg1"/>
                </a:solidFill>
              </a:rPr>
              <a:t>ericht)</a:t>
            </a:r>
            <a:endParaRPr lang="de-AT" sz="1600" b="1" dirty="0">
              <a:solidFill>
                <a:schemeClr val="bg1"/>
              </a:solidFill>
            </a:endParaRPr>
          </a:p>
        </p:txBody>
      </p:sp>
      <p:cxnSp>
        <p:nvCxnSpPr>
          <p:cNvPr id="7" name="Gerader Verbinder 6"/>
          <p:cNvCxnSpPr/>
          <p:nvPr/>
        </p:nvCxnSpPr>
        <p:spPr>
          <a:xfrm>
            <a:off x="8313573" y="643813"/>
            <a:ext cx="11663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718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250" fill="hold"/>
                                        <p:tgtEl>
                                          <p:spTgt spid="8"/>
                                        </p:tgtEl>
                                        <p:attrNameLst>
                                          <p:attrName>ppt_w</p:attrName>
                                        </p:attrNameLst>
                                      </p:cBhvr>
                                      <p:tavLst>
                                        <p:tav tm="0">
                                          <p:val>
                                            <p:fltVal val="0"/>
                                          </p:val>
                                        </p:tav>
                                        <p:tav tm="100000">
                                          <p:val>
                                            <p:strVal val="#ppt_w"/>
                                          </p:val>
                                        </p:tav>
                                      </p:tavLst>
                                    </p:anim>
                                    <p:anim calcmode="lin" valueType="num">
                                      <p:cBhvr>
                                        <p:cTn id="13" dur="1250" fill="hold"/>
                                        <p:tgtEl>
                                          <p:spTgt spid="8"/>
                                        </p:tgtEl>
                                        <p:attrNameLst>
                                          <p:attrName>ppt_h</p:attrName>
                                        </p:attrNameLst>
                                      </p:cBhvr>
                                      <p:tavLst>
                                        <p:tav tm="0">
                                          <p:val>
                                            <p:fltVal val="0"/>
                                          </p:val>
                                        </p:tav>
                                        <p:tav tm="100000">
                                          <p:val>
                                            <p:strVal val="#ppt_h"/>
                                          </p:val>
                                        </p:tav>
                                      </p:tavLst>
                                    </p:anim>
                                    <p:animEffect transition="in" filter="fade">
                                      <p:cBhvr>
                                        <p:cTn id="14" dur="125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75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576" y="413025"/>
            <a:ext cx="3801702" cy="6368367"/>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802" y="408399"/>
            <a:ext cx="3783531" cy="6372993"/>
          </a:xfrm>
          <a:prstGeom prst="rect">
            <a:avLst/>
          </a:prstGeom>
          <a:ln>
            <a:noFill/>
          </a:ln>
          <a:effectLst>
            <a:outerShdw blurRad="190500" algn="tl" rotWithShape="0">
              <a:srgbClr val="000000">
                <a:alpha val="70000"/>
              </a:srgbClr>
            </a:outerShdw>
          </a:effec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8" y="1567407"/>
            <a:ext cx="10058400" cy="2671218"/>
          </a:xfrm>
          <a:prstGeom prst="rect">
            <a:avLst/>
          </a:prstGeom>
          <a:ln>
            <a:noFill/>
          </a:ln>
          <a:effectLst>
            <a:outerShdw blurRad="190500" algn="tl" rotWithShape="0">
              <a:srgbClr val="000000">
                <a:alpha val="70000"/>
              </a:srgbClr>
            </a:outerShdw>
          </a:effectLst>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011" y="407050"/>
            <a:ext cx="5387975" cy="723150"/>
          </a:xfrm>
          <a:prstGeom prst="rect">
            <a:avLst/>
          </a:prstGeom>
          <a:ln>
            <a:noFill/>
          </a:ln>
          <a:effectLst>
            <a:outerShdw blurRad="190500" algn="tl" rotWithShape="0">
              <a:srgbClr val="000000">
                <a:alpha val="70000"/>
              </a:srgbClr>
            </a:outerShdw>
          </a:effectLst>
        </p:spPr>
      </p:pic>
      <p:sp>
        <p:nvSpPr>
          <p:cNvPr id="5" name="Rechteck 4"/>
          <p:cNvSpPr/>
          <p:nvPr/>
        </p:nvSpPr>
        <p:spPr>
          <a:xfrm>
            <a:off x="3586686" y="540025"/>
            <a:ext cx="4966764"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5482161" y="2445816"/>
            <a:ext cx="747189"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3184516" y="2903016"/>
            <a:ext cx="7845434"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1181100" y="3360216"/>
            <a:ext cx="514350"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99" y="4364557"/>
            <a:ext cx="5162552" cy="1288787"/>
          </a:xfrm>
          <a:prstGeom prst="rect">
            <a:avLst/>
          </a:prstGeom>
          <a:ln>
            <a:noFill/>
          </a:ln>
          <a:effectLst>
            <a:outerShdw blurRad="190500" algn="tl" rotWithShape="0">
              <a:srgbClr val="000000">
                <a:alpha val="70000"/>
              </a:srgbClr>
            </a:outerShdw>
          </a:effectLst>
        </p:spPr>
      </p:pic>
      <p:sp>
        <p:nvSpPr>
          <p:cNvPr id="11" name="Rechteck 10"/>
          <p:cNvSpPr/>
          <p:nvPr/>
        </p:nvSpPr>
        <p:spPr>
          <a:xfrm>
            <a:off x="2295525" y="4541239"/>
            <a:ext cx="2790826" cy="457200"/>
          </a:xfrm>
          <a:prstGeom prst="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Gericht)</a:t>
            </a:r>
            <a:endParaRPr lang="de-AT" sz="1600" b="1" dirty="0">
              <a:solidFill>
                <a:schemeClr val="bg1"/>
              </a:solidFill>
            </a:endParaRPr>
          </a:p>
        </p:txBody>
      </p:sp>
    </p:spTree>
    <p:extLst>
      <p:ext uri="{BB962C8B-B14F-4D97-AF65-F5344CB8AC3E}">
        <p14:creationId xmlns:p14="http://schemas.microsoft.com/office/powerpoint/2010/main" val="613312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250" fill="hold"/>
                                        <p:tgtEl>
                                          <p:spTgt spid="10"/>
                                        </p:tgtEl>
                                        <p:attrNameLst>
                                          <p:attrName>ppt_w</p:attrName>
                                        </p:attrNameLst>
                                      </p:cBhvr>
                                      <p:tavLst>
                                        <p:tav tm="0">
                                          <p:val>
                                            <p:fltVal val="0"/>
                                          </p:val>
                                        </p:tav>
                                        <p:tav tm="100000">
                                          <p:val>
                                            <p:strVal val="#ppt_w"/>
                                          </p:val>
                                        </p:tav>
                                      </p:tavLst>
                                    </p:anim>
                                    <p:anim calcmode="lin" valueType="num">
                                      <p:cBhvr>
                                        <p:cTn id="8" dur="1250" fill="hold"/>
                                        <p:tgtEl>
                                          <p:spTgt spid="10"/>
                                        </p:tgtEl>
                                        <p:attrNameLst>
                                          <p:attrName>ppt_h</p:attrName>
                                        </p:attrNameLst>
                                      </p:cBhvr>
                                      <p:tavLst>
                                        <p:tav tm="0">
                                          <p:val>
                                            <p:fltVal val="0"/>
                                          </p:val>
                                        </p:tav>
                                        <p:tav tm="100000">
                                          <p:val>
                                            <p:strVal val="#ppt_h"/>
                                          </p:val>
                                        </p:tav>
                                      </p:tavLst>
                                    </p:anim>
                                    <p:animEffect transition="in" filter="fade">
                                      <p:cBhvr>
                                        <p:cTn id="9" dur="1250"/>
                                        <p:tgtEl>
                                          <p:spTgt spid="10"/>
                                        </p:tgtEl>
                                      </p:cBhvr>
                                    </p:animEffect>
                                  </p:childTnLst>
                                </p:cTn>
                              </p:par>
                            </p:childTnLst>
                          </p:cTn>
                        </p:par>
                        <p:par>
                          <p:cTn id="10" fill="hold">
                            <p:stCondLst>
                              <p:cond delay="125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250" fill="hold"/>
                                        <p:tgtEl>
                                          <p:spTgt spid="2"/>
                                        </p:tgtEl>
                                        <p:attrNameLst>
                                          <p:attrName>ppt_w</p:attrName>
                                        </p:attrNameLst>
                                      </p:cBhvr>
                                      <p:tavLst>
                                        <p:tav tm="0">
                                          <p:val>
                                            <p:fltVal val="0"/>
                                          </p:val>
                                        </p:tav>
                                        <p:tav tm="100000">
                                          <p:val>
                                            <p:strVal val="#ppt_w"/>
                                          </p:val>
                                        </p:tav>
                                      </p:tavLst>
                                    </p:anim>
                                    <p:anim calcmode="lin" valueType="num">
                                      <p:cBhvr>
                                        <p:cTn id="19" dur="1250" fill="hold"/>
                                        <p:tgtEl>
                                          <p:spTgt spid="2"/>
                                        </p:tgtEl>
                                        <p:attrNameLst>
                                          <p:attrName>ppt_h</p:attrName>
                                        </p:attrNameLst>
                                      </p:cBhvr>
                                      <p:tavLst>
                                        <p:tav tm="0">
                                          <p:val>
                                            <p:fltVal val="0"/>
                                          </p:val>
                                        </p:tav>
                                        <p:tav tm="100000">
                                          <p:val>
                                            <p:strVal val="#ppt_h"/>
                                          </p:val>
                                        </p:tav>
                                      </p:tavLst>
                                    </p:anim>
                                    <p:animEffect transition="in" filter="fade">
                                      <p:cBhvr>
                                        <p:cTn id="20" dur="1250"/>
                                        <p:tgtEl>
                                          <p:spTgt spid="2"/>
                                        </p:tgtEl>
                                      </p:cBhvr>
                                    </p:animEffect>
                                  </p:childTnLst>
                                </p:cTn>
                              </p:par>
                            </p:childTnLst>
                          </p:cTn>
                        </p:par>
                        <p:par>
                          <p:cTn id="21" fill="hold">
                            <p:stCondLst>
                              <p:cond delay="1250"/>
                            </p:stCondLst>
                            <p:childTnLst>
                              <p:par>
                                <p:cTn id="22" presetID="22" presetClass="entr" presetSubtype="8"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250" fill="hold"/>
                                        <p:tgtEl>
                                          <p:spTgt spid="3"/>
                                        </p:tgtEl>
                                        <p:attrNameLst>
                                          <p:attrName>ppt_w</p:attrName>
                                        </p:attrNameLst>
                                      </p:cBhvr>
                                      <p:tavLst>
                                        <p:tav tm="0">
                                          <p:val>
                                            <p:fltVal val="0"/>
                                          </p:val>
                                        </p:tav>
                                        <p:tav tm="100000">
                                          <p:val>
                                            <p:strVal val="#ppt_w"/>
                                          </p:val>
                                        </p:tav>
                                      </p:tavLst>
                                    </p:anim>
                                    <p:anim calcmode="lin" valueType="num">
                                      <p:cBhvr>
                                        <p:cTn id="30" dur="1250" fill="hold"/>
                                        <p:tgtEl>
                                          <p:spTgt spid="3"/>
                                        </p:tgtEl>
                                        <p:attrNameLst>
                                          <p:attrName>ppt_h</p:attrName>
                                        </p:attrNameLst>
                                      </p:cBhvr>
                                      <p:tavLst>
                                        <p:tav tm="0">
                                          <p:val>
                                            <p:fltVal val="0"/>
                                          </p:val>
                                        </p:tav>
                                        <p:tav tm="100000">
                                          <p:val>
                                            <p:strVal val="#ppt_h"/>
                                          </p:val>
                                        </p:tav>
                                      </p:tavLst>
                                    </p:anim>
                                    <p:animEffect transition="in" filter="fade">
                                      <p:cBhvr>
                                        <p:cTn id="31" dur="1250"/>
                                        <p:tgtEl>
                                          <p:spTgt spid="3"/>
                                        </p:tgtEl>
                                      </p:cBhvr>
                                    </p:animEffect>
                                  </p:childTnLst>
                                </p:cTn>
                              </p:par>
                            </p:childTnLst>
                          </p:cTn>
                        </p:par>
                        <p:par>
                          <p:cTn id="32" fill="hold">
                            <p:stCondLst>
                              <p:cond delay="1250"/>
                            </p:stCondLst>
                            <p:childTnLst>
                              <p:par>
                                <p:cTn id="33" presetID="22" presetClass="entr" presetSubtype="8" fill="hold" grpId="0" nodeType="after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750"/>
                                        <p:tgtEl>
                                          <p:spTgt spid="6"/>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750"/>
                                        <p:tgtEl>
                                          <p:spTgt spid="7"/>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a:t>
            </a:r>
            <a:r>
              <a:rPr lang="de-AT" sz="1600" b="1" dirty="0" smtClean="0">
                <a:solidFill>
                  <a:schemeClr val="bg1"/>
                </a:solidFill>
              </a:rPr>
              <a:t>(bei ihren Kunden)</a:t>
            </a:r>
            <a:endParaRPr lang="de-AT" sz="1600" b="1" dirty="0">
              <a:solidFill>
                <a:schemeClr val="bg1"/>
              </a:solidFill>
            </a:endParaRPr>
          </a:p>
        </p:txBody>
      </p:sp>
      <p:sp>
        <p:nvSpPr>
          <p:cNvPr id="7" name="Textfeld 6"/>
          <p:cNvSpPr txBox="1"/>
          <p:nvPr/>
        </p:nvSpPr>
        <p:spPr>
          <a:xfrm>
            <a:off x="552687" y="5042118"/>
            <a:ext cx="3996266" cy="1015663"/>
          </a:xfrm>
          <a:prstGeom prst="rect">
            <a:avLst/>
          </a:prstGeom>
          <a:noFill/>
        </p:spPr>
        <p:txBody>
          <a:bodyPr wrap="square" rtlCol="0">
            <a:spAutoFit/>
          </a:bodyPr>
          <a:lstStyle/>
          <a:p>
            <a:pPr algn="ctr"/>
            <a:r>
              <a:rPr lang="de-AT" sz="1500" b="1" u="sng" dirty="0">
                <a:solidFill>
                  <a:srgbClr val="2460A8"/>
                </a:solidFill>
              </a:rPr>
              <a:t>Telefonat mit Herrn </a:t>
            </a:r>
            <a:r>
              <a:rPr lang="de-AT" sz="1500" b="1" u="sng" dirty="0" smtClean="0">
                <a:solidFill>
                  <a:srgbClr val="2460A8"/>
                </a:solidFill>
              </a:rPr>
              <a:t>K., </a:t>
            </a:r>
            <a:r>
              <a:rPr lang="de-AT" sz="1500" b="1" u="sng" dirty="0">
                <a:solidFill>
                  <a:srgbClr val="2460A8"/>
                </a:solidFill>
              </a:rPr>
              <a:t>SPK OÖ</a:t>
            </a:r>
          </a:p>
          <a:p>
            <a:pPr algn="ctr"/>
            <a:r>
              <a:rPr lang="de-AT" sz="1500" b="1" u="sng" dirty="0">
                <a:solidFill>
                  <a:srgbClr val="2460A8"/>
                </a:solidFill>
              </a:rPr>
              <a:t>18. März </a:t>
            </a:r>
            <a:r>
              <a:rPr lang="de-AT" sz="1500" b="1" u="sng" dirty="0" smtClean="0">
                <a:solidFill>
                  <a:srgbClr val="2460A8"/>
                </a:solidFill>
              </a:rPr>
              <a:t>2010:</a:t>
            </a:r>
          </a:p>
          <a:p>
            <a:pPr algn="ctr"/>
            <a:r>
              <a:rPr lang="de-AT" sz="1500" b="1" dirty="0" smtClean="0">
                <a:solidFill>
                  <a:srgbClr val="FF0000"/>
                </a:solidFill>
              </a:rPr>
              <a:t>Optionsscheine werden seit Kurzem nicht mehr angeboten!</a:t>
            </a:r>
            <a:endParaRPr lang="de-AT" sz="1500" b="1" dirty="0">
              <a:solidFill>
                <a:srgbClr val="FF0000"/>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87" y="753675"/>
            <a:ext cx="6730078" cy="3580401"/>
          </a:xfrm>
          <a:prstGeom prst="rect">
            <a:avLst/>
          </a:prstGeom>
          <a:ln>
            <a:noFill/>
          </a:ln>
          <a:effectLst>
            <a:outerShdw blurRad="190500" algn="tl" rotWithShape="0">
              <a:srgbClr val="000000">
                <a:alpha val="70000"/>
              </a:srgbClr>
            </a:outerShdw>
          </a:effectLst>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112" y="2280832"/>
            <a:ext cx="6730078" cy="4106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6899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1652" b="1297"/>
          <a:stretch/>
        </p:blipFill>
        <p:spPr>
          <a:xfrm>
            <a:off x="3860800" y="338554"/>
            <a:ext cx="4444999" cy="6519582"/>
          </a:xfrm>
          <a:prstGeom prst="rect">
            <a:avLst/>
          </a:prstGeom>
        </p:spPr>
      </p:pic>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OÖ (bei ihren Kunden)</a:t>
            </a:r>
            <a:endParaRPr lang="de-AT" sz="1600" b="1" dirty="0">
              <a:solidFill>
                <a:schemeClr val="bg1"/>
              </a:solidFill>
            </a:endParaRPr>
          </a:p>
        </p:txBody>
      </p:sp>
      <p:sp>
        <p:nvSpPr>
          <p:cNvPr id="4" name="Abgerundetes Rechteck 3"/>
          <p:cNvSpPr/>
          <p:nvPr/>
        </p:nvSpPr>
        <p:spPr>
          <a:xfrm>
            <a:off x="5542384" y="5961412"/>
            <a:ext cx="704036" cy="237507"/>
          </a:xfrm>
          <a:prstGeom prst="round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076513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1234" b="1111"/>
          <a:stretch/>
        </p:blipFill>
        <p:spPr>
          <a:xfrm>
            <a:off x="3880767" y="338554"/>
            <a:ext cx="4430466" cy="6519446"/>
          </a:xfrm>
          <a:prstGeom prst="rect">
            <a:avLst/>
          </a:prstGeom>
        </p:spPr>
      </p:pic>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spTree>
    <p:extLst>
      <p:ext uri="{BB962C8B-B14F-4D97-AF65-F5344CB8AC3E}">
        <p14:creationId xmlns:p14="http://schemas.microsoft.com/office/powerpoint/2010/main" val="5893039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uppieren 1"/>
          <p:cNvGrpSpPr/>
          <p:nvPr/>
        </p:nvGrpSpPr>
        <p:grpSpPr>
          <a:xfrm>
            <a:off x="3966061" y="373227"/>
            <a:ext cx="4539648" cy="6459889"/>
            <a:chOff x="3966061" y="398110"/>
            <a:chExt cx="4539648" cy="6459889"/>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061" y="398110"/>
              <a:ext cx="4539648" cy="6459889"/>
            </a:xfrm>
            <a:prstGeom prst="rect">
              <a:avLst/>
            </a:prstGeom>
          </p:spPr>
        </p:pic>
        <p:sp>
          <p:nvSpPr>
            <p:cNvPr id="4" name="Rechteck 3"/>
            <p:cNvSpPr/>
            <p:nvPr/>
          </p:nvSpPr>
          <p:spPr>
            <a:xfrm>
              <a:off x="4011781" y="398110"/>
              <a:ext cx="601676" cy="216024"/>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5" name="Rechteck 4"/>
            <p:cNvSpPr/>
            <p:nvPr/>
          </p:nvSpPr>
          <p:spPr>
            <a:xfrm>
              <a:off x="4015547" y="843568"/>
              <a:ext cx="2834821" cy="216024"/>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grpSp>
      <p:sp>
        <p:nvSpPr>
          <p:cNvPr id="6" name="Ellipse 5"/>
          <p:cNvSpPr/>
          <p:nvPr/>
        </p:nvSpPr>
        <p:spPr>
          <a:xfrm>
            <a:off x="8012784" y="4159629"/>
            <a:ext cx="533513" cy="51806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4023356" y="4027318"/>
            <a:ext cx="1185252" cy="184132"/>
          </a:xfrm>
          <a:prstGeom prst="rect">
            <a:avLst/>
          </a:prstGeom>
          <a:solidFill>
            <a:srgbClr val="FF4F4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8135108" y="4441354"/>
            <a:ext cx="295660" cy="151483"/>
          </a:xfrm>
          <a:prstGeom prst="rect">
            <a:avLst/>
          </a:prstGeom>
          <a:solidFill>
            <a:srgbClr val="FF4F4F">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Textfeld 8"/>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spTree>
    <p:extLst>
      <p:ext uri="{BB962C8B-B14F-4D97-AF65-F5344CB8AC3E}">
        <p14:creationId xmlns:p14="http://schemas.microsoft.com/office/powerpoint/2010/main" val="3070505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uppieren 1"/>
          <p:cNvGrpSpPr/>
          <p:nvPr/>
        </p:nvGrpSpPr>
        <p:grpSpPr>
          <a:xfrm>
            <a:off x="868680" y="1471952"/>
            <a:ext cx="10173568" cy="3349830"/>
            <a:chOff x="868680" y="1471952"/>
            <a:chExt cx="10173568" cy="334983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 y="1471952"/>
              <a:ext cx="10058400" cy="3349830"/>
            </a:xfrm>
            <a:prstGeom prst="rect">
              <a:avLst/>
            </a:prstGeom>
          </p:spPr>
        </p:pic>
        <p:sp>
          <p:nvSpPr>
            <p:cNvPr id="4" name="Ellipse 3"/>
            <p:cNvSpPr/>
            <p:nvPr/>
          </p:nvSpPr>
          <p:spPr>
            <a:xfrm>
              <a:off x="9960456" y="3081528"/>
              <a:ext cx="1081792" cy="105156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5" name="Textfeld 4"/>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spTree>
    <p:extLst>
      <p:ext uri="{BB962C8B-B14F-4D97-AF65-F5344CB8AC3E}">
        <p14:creationId xmlns:p14="http://schemas.microsoft.com/office/powerpoint/2010/main" val="260584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smtClean="0">
                <a:solidFill>
                  <a:schemeClr val="bg1"/>
                </a:solidFill>
              </a:rPr>
              <a:t>Was passierte wirklich im Jahr 2008?</a:t>
            </a:r>
            <a:endParaRPr lang="de-AT" sz="1600" b="1" dirty="0">
              <a:solidFill>
                <a:schemeClr val="bg1"/>
              </a:solidFill>
            </a:endParaRPr>
          </a:p>
        </p:txBody>
      </p:sp>
      <p:grpSp>
        <p:nvGrpSpPr>
          <p:cNvPr id="5" name="Gruppieren 4"/>
          <p:cNvGrpSpPr/>
          <p:nvPr/>
        </p:nvGrpSpPr>
        <p:grpSpPr>
          <a:xfrm>
            <a:off x="3587262" y="338554"/>
            <a:ext cx="5000848" cy="6519446"/>
            <a:chOff x="1151855" y="643095"/>
            <a:chExt cx="4873925" cy="6384182"/>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b="76264"/>
            <a:stretch/>
          </p:blipFill>
          <p:spPr>
            <a:xfrm>
              <a:off x="1151855" y="643095"/>
              <a:ext cx="4873925" cy="1627832"/>
            </a:xfrm>
            <a:prstGeom prst="rect">
              <a:avLst/>
            </a:prstGeom>
          </p:spPr>
        </p:pic>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t="30645"/>
            <a:stretch/>
          </p:blipFill>
          <p:spPr>
            <a:xfrm>
              <a:off x="1151855" y="2270927"/>
              <a:ext cx="4873925" cy="4756350"/>
            </a:xfrm>
            <a:prstGeom prst="rect">
              <a:avLst/>
            </a:prstGeom>
          </p:spPr>
        </p:pic>
      </p:grpSp>
    </p:spTree>
    <p:extLst>
      <p:ext uri="{BB962C8B-B14F-4D97-AF65-F5344CB8AC3E}">
        <p14:creationId xmlns:p14="http://schemas.microsoft.com/office/powerpoint/2010/main" val="3288198942"/>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139" y="632364"/>
            <a:ext cx="7401783" cy="5798063"/>
          </a:xfrm>
          <a:prstGeom prst="rect">
            <a:avLst/>
          </a:prstGeom>
          <a:ln>
            <a:noFill/>
          </a:ln>
          <a:effectLst>
            <a:outerShdw blurRad="292100" dist="139700" dir="2700000" algn="tl" rotWithShape="0">
              <a:srgbClr val="333333">
                <a:alpha val="65000"/>
              </a:srgbClr>
            </a:outerShdw>
          </a:effectLst>
        </p:spPr>
      </p:pic>
      <p:sp>
        <p:nvSpPr>
          <p:cNvPr id="3" name="Rechteck 2"/>
          <p:cNvSpPr/>
          <p:nvPr/>
        </p:nvSpPr>
        <p:spPr>
          <a:xfrm>
            <a:off x="2571392" y="4032342"/>
            <a:ext cx="4743299" cy="210762"/>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4" name="Rechteck 3"/>
          <p:cNvSpPr/>
          <p:nvPr/>
        </p:nvSpPr>
        <p:spPr>
          <a:xfrm>
            <a:off x="9258907" y="4047302"/>
            <a:ext cx="267646" cy="195802"/>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5" name="Rechteck 4"/>
          <p:cNvSpPr/>
          <p:nvPr/>
        </p:nvSpPr>
        <p:spPr>
          <a:xfrm>
            <a:off x="2571392" y="4242854"/>
            <a:ext cx="1070891" cy="144000"/>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6" name="Pfeil nach unten 5"/>
          <p:cNvSpPr/>
          <p:nvPr/>
        </p:nvSpPr>
        <p:spPr>
          <a:xfrm>
            <a:off x="6372326" y="3625262"/>
            <a:ext cx="216024" cy="407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7" name="Pfeil nach unten 6"/>
          <p:cNvSpPr/>
          <p:nvPr/>
        </p:nvSpPr>
        <p:spPr>
          <a:xfrm>
            <a:off x="6660358" y="3625262"/>
            <a:ext cx="216024" cy="407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8" name="Pfeil nach unten 7"/>
          <p:cNvSpPr/>
          <p:nvPr/>
        </p:nvSpPr>
        <p:spPr>
          <a:xfrm>
            <a:off x="6954651" y="3625262"/>
            <a:ext cx="216024" cy="407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AT">
              <a:solidFill>
                <a:prstClr val="white"/>
              </a:solidFill>
            </a:endParaRPr>
          </a:p>
        </p:txBody>
      </p:sp>
      <p:sp>
        <p:nvSpPr>
          <p:cNvPr id="9" name="Textfeld 8"/>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spTree>
    <p:extLst>
      <p:ext uri="{BB962C8B-B14F-4D97-AF65-F5344CB8AC3E}">
        <p14:creationId xmlns:p14="http://schemas.microsoft.com/office/powerpoint/2010/main" val="211459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1500"/>
                            </p:stCondLst>
                            <p:childTnLst>
                              <p:par>
                                <p:cTn id="21" presetID="47" presetClass="entr" presetSubtype="0"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anim calcmode="lin" valueType="num">
                                      <p:cBhvr>
                                        <p:cTn id="24" dur="1500" fill="hold"/>
                                        <p:tgtEl>
                                          <p:spTgt spid="6"/>
                                        </p:tgtEl>
                                        <p:attrNameLst>
                                          <p:attrName>ppt_x</p:attrName>
                                        </p:attrNameLst>
                                      </p:cBhvr>
                                      <p:tavLst>
                                        <p:tav tm="0">
                                          <p:val>
                                            <p:strVal val="#ppt_x"/>
                                          </p:val>
                                        </p:tav>
                                        <p:tav tm="100000">
                                          <p:val>
                                            <p:strVal val="#ppt_x"/>
                                          </p:val>
                                        </p:tav>
                                      </p:tavLst>
                                    </p:anim>
                                    <p:anim calcmode="lin" valueType="num">
                                      <p:cBhvr>
                                        <p:cTn id="25" dur="15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500"/>
                                        <p:tgtEl>
                                          <p:spTgt spid="7"/>
                                        </p:tgtEl>
                                      </p:cBhvr>
                                    </p:animEffect>
                                    <p:anim calcmode="lin" valueType="num">
                                      <p:cBhvr>
                                        <p:cTn id="29" dur="1500" fill="hold"/>
                                        <p:tgtEl>
                                          <p:spTgt spid="7"/>
                                        </p:tgtEl>
                                        <p:attrNameLst>
                                          <p:attrName>ppt_x</p:attrName>
                                        </p:attrNameLst>
                                      </p:cBhvr>
                                      <p:tavLst>
                                        <p:tav tm="0">
                                          <p:val>
                                            <p:strVal val="#ppt_x"/>
                                          </p:val>
                                        </p:tav>
                                        <p:tav tm="100000">
                                          <p:val>
                                            <p:strVal val="#ppt_x"/>
                                          </p:val>
                                        </p:tav>
                                      </p:tavLst>
                                    </p:anim>
                                    <p:anim calcmode="lin" valueType="num">
                                      <p:cBhvr>
                                        <p:cTn id="30" dur="15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500"/>
                                        <p:tgtEl>
                                          <p:spTgt spid="8"/>
                                        </p:tgtEl>
                                      </p:cBhvr>
                                    </p:animEffect>
                                    <p:anim calcmode="lin" valueType="num">
                                      <p:cBhvr>
                                        <p:cTn id="34" dur="1500" fill="hold"/>
                                        <p:tgtEl>
                                          <p:spTgt spid="8"/>
                                        </p:tgtEl>
                                        <p:attrNameLst>
                                          <p:attrName>ppt_x</p:attrName>
                                        </p:attrNameLst>
                                      </p:cBhvr>
                                      <p:tavLst>
                                        <p:tav tm="0">
                                          <p:val>
                                            <p:strVal val="#ppt_x"/>
                                          </p:val>
                                        </p:tav>
                                        <p:tav tm="100000">
                                          <p:val>
                                            <p:strVal val="#ppt_x"/>
                                          </p:val>
                                        </p:tav>
                                      </p:tavLst>
                                    </p:anim>
                                    <p:anim calcmode="lin" valueType="num">
                                      <p:cBhvr>
                                        <p:cTn id="35" dur="1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a:t>
            </a:r>
            <a:r>
              <a:rPr lang="de-AT" sz="1600" b="1" dirty="0" smtClean="0">
                <a:solidFill>
                  <a:schemeClr val="bg1"/>
                </a:solidFill>
              </a:rPr>
              <a:t>(bei ihren Kunden)</a:t>
            </a:r>
            <a:endParaRPr lang="de-AT" sz="1600" b="1"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911" y="344016"/>
            <a:ext cx="4603633" cy="6513984"/>
          </a:xfrm>
          <a:prstGeom prst="rect">
            <a:avLst/>
          </a:prstGeom>
        </p:spPr>
      </p:pic>
    </p:spTree>
    <p:extLst>
      <p:ext uri="{BB962C8B-B14F-4D97-AF65-F5344CB8AC3E}">
        <p14:creationId xmlns:p14="http://schemas.microsoft.com/office/powerpoint/2010/main" val="254268463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832" y="618671"/>
            <a:ext cx="7000336" cy="6006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5418019"/>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Glaubwürdigkeit der SPARKASSE </a:t>
            </a:r>
            <a:r>
              <a:rPr lang="de-AT" sz="1600" b="1" dirty="0">
                <a:solidFill>
                  <a:schemeClr val="bg1"/>
                </a:solidFill>
              </a:rPr>
              <a:t>OÖ (bei ihren Kunden)</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055" y="660226"/>
            <a:ext cx="6301890" cy="5927183"/>
          </a:xfrm>
          <a:prstGeom prst="rect">
            <a:avLst/>
          </a:prstGeom>
          <a:ln>
            <a:noFill/>
          </a:ln>
          <a:effectLst>
            <a:outerShdw blurRad="190500" algn="tl" rotWithShape="0">
              <a:srgbClr val="000000">
                <a:alpha val="70000"/>
              </a:srgbClr>
            </a:outerShdw>
          </a:effectLst>
        </p:spPr>
      </p:pic>
      <p:sp>
        <p:nvSpPr>
          <p:cNvPr id="4" name="Textfeld 3"/>
          <p:cNvSpPr txBox="1"/>
          <p:nvPr/>
        </p:nvSpPr>
        <p:spPr>
          <a:xfrm>
            <a:off x="8416521" y="1408920"/>
            <a:ext cx="1315617" cy="276999"/>
          </a:xfrm>
          <a:prstGeom prst="rect">
            <a:avLst/>
          </a:prstGeom>
          <a:noFill/>
        </p:spPr>
        <p:txBody>
          <a:bodyPr wrap="square" rtlCol="0">
            <a:spAutoFit/>
          </a:bodyPr>
          <a:lstStyle/>
          <a:p>
            <a:r>
              <a:rPr lang="de-AT" sz="1200" b="1" dirty="0" smtClean="0">
                <a:solidFill>
                  <a:schemeClr val="accent6">
                    <a:lumMod val="75000"/>
                  </a:schemeClr>
                </a:solidFill>
                <a:sym typeface="Wingdings" panose="05000000000000000000" pitchFamily="2" charset="2"/>
              </a:rPr>
              <a:t> positiv</a:t>
            </a:r>
            <a:endParaRPr lang="de-AT" sz="1200" b="1" dirty="0">
              <a:solidFill>
                <a:schemeClr val="accent6">
                  <a:lumMod val="75000"/>
                </a:schemeClr>
              </a:solidFill>
            </a:endParaRPr>
          </a:p>
        </p:txBody>
      </p:sp>
      <p:sp>
        <p:nvSpPr>
          <p:cNvPr id="5" name="Textfeld 4"/>
          <p:cNvSpPr txBox="1"/>
          <p:nvPr/>
        </p:nvSpPr>
        <p:spPr>
          <a:xfrm>
            <a:off x="8416521" y="1603405"/>
            <a:ext cx="1315617" cy="276999"/>
          </a:xfrm>
          <a:prstGeom prst="rect">
            <a:avLst/>
          </a:prstGeom>
          <a:noFill/>
        </p:spPr>
        <p:txBody>
          <a:bodyPr wrap="square" rtlCol="0">
            <a:spAutoFit/>
          </a:bodyPr>
          <a:lstStyle/>
          <a:p>
            <a:r>
              <a:rPr lang="de-AT" sz="1200" b="1" dirty="0" smtClean="0">
                <a:solidFill>
                  <a:schemeClr val="accent6">
                    <a:lumMod val="75000"/>
                  </a:schemeClr>
                </a:solidFill>
                <a:sym typeface="Wingdings" panose="05000000000000000000" pitchFamily="2" charset="2"/>
              </a:rPr>
              <a:t> positiv</a:t>
            </a:r>
            <a:endParaRPr lang="de-AT" sz="1200" b="1" dirty="0">
              <a:solidFill>
                <a:schemeClr val="accent6">
                  <a:lumMod val="75000"/>
                </a:schemeClr>
              </a:solidFill>
            </a:endParaRPr>
          </a:p>
        </p:txBody>
      </p:sp>
    </p:spTree>
    <p:extLst>
      <p:ext uri="{BB962C8B-B14F-4D97-AF65-F5344CB8AC3E}">
        <p14:creationId xmlns:p14="http://schemas.microsoft.com/office/powerpoint/2010/main" val="258398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p:tgtEl>
                                          <p:spTgt spid="5"/>
                                        </p:tgtEl>
                                        <p:attrNameLst>
                                          <p:attrName>ppt_y</p:attrName>
                                        </p:attrNameLst>
                                      </p:cBhvr>
                                      <p:tavLst>
                                        <p:tav tm="0">
                                          <p:val>
                                            <p:strVal val="#ppt_y+#ppt_h*1.125000"/>
                                          </p:val>
                                        </p:tav>
                                        <p:tav tm="100000">
                                          <p:val>
                                            <p:strVal val="#ppt_y"/>
                                          </p:val>
                                        </p:tav>
                                      </p:tavLst>
                                    </p:anim>
                                    <p:animEffect transition="in" filter="wipe(up)">
                                      <p:cBhvr>
                                        <p:cTn id="8" dur="125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p:tgtEl>
                                          <p:spTgt spid="4"/>
                                        </p:tgtEl>
                                        <p:attrNameLst>
                                          <p:attrName>ppt_y</p:attrName>
                                        </p:attrNameLst>
                                      </p:cBhvr>
                                      <p:tavLst>
                                        <p:tav tm="0">
                                          <p:val>
                                            <p:strVal val="#ppt_y+#ppt_h*1.125000"/>
                                          </p:val>
                                        </p:tav>
                                        <p:tav tm="100000">
                                          <p:val>
                                            <p:strVal val="#ppt_y"/>
                                          </p:val>
                                        </p:tav>
                                      </p:tavLst>
                                    </p:anim>
                                    <p:animEffect transition="in" filter="wipe(up)">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995671" y="1334440"/>
            <a:ext cx="10490312" cy="2708434"/>
          </a:xfrm>
          <a:prstGeom prst="rect">
            <a:avLst/>
          </a:prstGeom>
          <a:noFill/>
        </p:spPr>
        <p:txBody>
          <a:bodyPr wrap="square" rtlCol="0">
            <a:spAutoFit/>
          </a:bodyPr>
          <a:lstStyle/>
          <a:p>
            <a:pPr algn="ctr"/>
            <a:r>
              <a:rPr lang="de-AT" sz="3000" b="1" dirty="0" smtClean="0">
                <a:solidFill>
                  <a:srgbClr val="2460A8"/>
                </a:solidFill>
              </a:rPr>
              <a:t>Eine Justiz, die stur und beleidigt darauf pochte, </a:t>
            </a:r>
          </a:p>
          <a:p>
            <a:pPr algn="ctr"/>
            <a:r>
              <a:rPr lang="de-AT" sz="3000" b="1" dirty="0" smtClean="0">
                <a:solidFill>
                  <a:srgbClr val="2460A8"/>
                </a:solidFill>
              </a:rPr>
              <a:t>dass das, was rechtskräftig ist, </a:t>
            </a:r>
          </a:p>
          <a:p>
            <a:pPr algn="ctr"/>
            <a:r>
              <a:rPr lang="de-AT" sz="3000" b="1" dirty="0" smtClean="0">
                <a:solidFill>
                  <a:srgbClr val="2460A8"/>
                </a:solidFill>
              </a:rPr>
              <a:t>auch richtig sein muss. </a:t>
            </a:r>
          </a:p>
          <a:p>
            <a:pPr algn="ctr"/>
            <a:endParaRPr lang="de-AT" sz="3000" b="1" dirty="0" smtClean="0">
              <a:solidFill>
                <a:srgbClr val="2460A8"/>
              </a:solidFill>
            </a:endParaRPr>
          </a:p>
          <a:p>
            <a:pPr algn="ctr"/>
            <a:r>
              <a:rPr lang="de-AT" sz="3000" b="1" dirty="0" smtClean="0">
                <a:solidFill>
                  <a:srgbClr val="2460A8"/>
                </a:solidFill>
              </a:rPr>
              <a:t>Im Zweifel immer gegen den Angeklagten…</a:t>
            </a:r>
          </a:p>
          <a:p>
            <a:pPr algn="ctr"/>
            <a:r>
              <a:rPr lang="de-AT" sz="2000" i="1" dirty="0" smtClean="0">
                <a:solidFill>
                  <a:srgbClr val="2460A8"/>
                </a:solidFill>
              </a:rPr>
              <a:t>(Auszug aus „Die Affäre </a:t>
            </a:r>
            <a:r>
              <a:rPr lang="de-AT" sz="2000" i="1" dirty="0" err="1" smtClean="0">
                <a:solidFill>
                  <a:srgbClr val="2460A8"/>
                </a:solidFill>
              </a:rPr>
              <a:t>Mollath</a:t>
            </a:r>
            <a:r>
              <a:rPr lang="de-AT" sz="2000" i="1" dirty="0" smtClean="0">
                <a:solidFill>
                  <a:srgbClr val="2460A8"/>
                </a:solidFill>
              </a:rPr>
              <a:t>“)</a:t>
            </a:r>
            <a:endParaRPr lang="de-AT" sz="2000" i="1" dirty="0">
              <a:solidFill>
                <a:srgbClr val="2460A8"/>
              </a:solidFill>
            </a:endParaRPr>
          </a:p>
        </p:txBody>
      </p:sp>
      <p:sp>
        <p:nvSpPr>
          <p:cNvPr id="3" name="Textfeld 2"/>
          <p:cNvSpPr txBox="1"/>
          <p:nvPr/>
        </p:nvSpPr>
        <p:spPr>
          <a:xfrm>
            <a:off x="149290" y="6073659"/>
            <a:ext cx="11887200" cy="584775"/>
          </a:xfrm>
          <a:prstGeom prst="rect">
            <a:avLst/>
          </a:prstGeom>
          <a:noFill/>
        </p:spPr>
        <p:txBody>
          <a:bodyPr wrap="square" rtlCol="0">
            <a:spAutoFit/>
          </a:bodyPr>
          <a:lstStyle/>
          <a:p>
            <a:r>
              <a:rPr lang="de-AT" sz="1600" b="1" u="sng" dirty="0" smtClean="0">
                <a:solidFill>
                  <a:srgbClr val="FF0000"/>
                </a:solidFill>
                <a:latin typeface="Courier New" panose="02070309020205020404" pitchFamily="49" charset="0"/>
                <a:cs typeface="Courier New" panose="02070309020205020404" pitchFamily="49" charset="0"/>
              </a:rPr>
              <a:t>Anmerkung:</a:t>
            </a:r>
            <a:r>
              <a:rPr lang="de-AT" sz="1600" b="1" dirty="0" smtClean="0">
                <a:solidFill>
                  <a:srgbClr val="FF0000"/>
                </a:solidFill>
                <a:latin typeface="Courier New" panose="02070309020205020404" pitchFamily="49" charset="0"/>
                <a:cs typeface="Courier New" panose="02070309020205020404" pitchFamily="49" charset="0"/>
              </a:rPr>
              <a:t> Dieses Buch handelt von der bayrischen Justiz, NICHT von der österreichischen! Außerdem geht es darin NICHT um die Sparkasse OÖ!</a:t>
            </a:r>
            <a:endParaRPr lang="de-AT" dirty="0">
              <a:solidFill>
                <a:srgbClr val="FF0000"/>
              </a:solidFill>
            </a:endParaRPr>
          </a:p>
        </p:txBody>
      </p:sp>
    </p:spTree>
    <p:extLst>
      <p:ext uri="{BB962C8B-B14F-4D97-AF65-F5344CB8AC3E}">
        <p14:creationId xmlns:p14="http://schemas.microsoft.com/office/powerpoint/2010/main" val="1049400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ieren 6"/>
          <p:cNvGrpSpPr/>
          <p:nvPr/>
        </p:nvGrpSpPr>
        <p:grpSpPr>
          <a:xfrm>
            <a:off x="883475" y="4198777"/>
            <a:ext cx="10142376" cy="1334277"/>
            <a:chOff x="883475" y="4170784"/>
            <a:chExt cx="10142376" cy="1334277"/>
          </a:xfrm>
          <a:solidFill>
            <a:srgbClr val="FF0000">
              <a:alpha val="40000"/>
            </a:srgbClr>
          </a:solidFill>
        </p:grpSpPr>
        <p:sp>
          <p:nvSpPr>
            <p:cNvPr id="5" name="Rechteck 4"/>
            <p:cNvSpPr/>
            <p:nvPr/>
          </p:nvSpPr>
          <p:spPr>
            <a:xfrm>
              <a:off x="883475" y="4170784"/>
              <a:ext cx="10142376" cy="10356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883475" y="5206482"/>
              <a:ext cx="6021178" cy="298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3" name="Textfeld 2"/>
          <p:cNvSpPr txBox="1"/>
          <p:nvPr/>
        </p:nvSpPr>
        <p:spPr>
          <a:xfrm>
            <a:off x="902137" y="820075"/>
            <a:ext cx="1039512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Urteil (Mediengesetz – 3. Prozess)</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ausgestellt am 24. März 2014</a:t>
            </a:r>
            <a:endParaRPr lang="de-AT" sz="2000" dirty="0"/>
          </a:p>
        </p:txBody>
      </p:sp>
      <p:sp>
        <p:nvSpPr>
          <p:cNvPr id="4" name="Textfeld 3"/>
          <p:cNvSpPr txBox="1"/>
          <p:nvPr/>
        </p:nvSpPr>
        <p:spPr>
          <a:xfrm>
            <a:off x="902137" y="2412901"/>
            <a:ext cx="10395127" cy="3170099"/>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Beweiswürdigung des Richters:</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Die Frage, ob Costa irgendein Euro Schaden zugesprochen wurde in dieser Causa, beantwortet er wahrheitsgemäß mit der Antwort: „Nein, ich habe bisher verloren“.</a:t>
            </a:r>
            <a:br>
              <a:rPr lang="de-AT" sz="2000" dirty="0" smtClean="0">
                <a:latin typeface="Courier New" panose="02070309020205020404" pitchFamily="49" charset="0"/>
                <a:cs typeface="Courier New" panose="02070309020205020404" pitchFamily="49" charset="0"/>
              </a:rPr>
            </a:br>
            <a:r>
              <a:rPr lang="de-AT" sz="2000" dirty="0" smtClean="0">
                <a:latin typeface="Courier New" panose="02070309020205020404" pitchFamily="49" charset="0"/>
                <a:cs typeface="Courier New" panose="02070309020205020404" pitchFamily="49" charset="0"/>
              </a:rPr>
              <a:t/>
            </a:r>
            <a:br>
              <a:rPr lang="de-AT" sz="2000" dirty="0" smtClean="0">
                <a:latin typeface="Courier New" panose="02070309020205020404" pitchFamily="49" charset="0"/>
                <a:cs typeface="Courier New" panose="02070309020205020404" pitchFamily="49" charset="0"/>
              </a:rPr>
            </a:br>
            <a:r>
              <a:rPr lang="de-AT" sz="2000" dirty="0" smtClean="0">
                <a:latin typeface="Courier New" panose="02070309020205020404" pitchFamily="49" charset="0"/>
                <a:cs typeface="Courier New" panose="02070309020205020404" pitchFamily="49" charset="0"/>
              </a:rPr>
              <a:t>Damit gibt Bernhard Costa eigentlich direkt zu, dass er rechtlich gesehen von der Sparkasse nicht geschädigt wurde und daher seine Veröffentlichung auf seiner Homepage falsch war, sodass die Gegendarstellung durchaus richtig ist.</a:t>
            </a:r>
            <a:endParaRPr lang="de-AT" sz="2000" dirty="0"/>
          </a:p>
        </p:txBody>
      </p:sp>
      <p:sp>
        <p:nvSpPr>
          <p:cNvPr id="8" name="Textfeld 7"/>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spTree>
    <p:extLst>
      <p:ext uri="{BB962C8B-B14F-4D97-AF65-F5344CB8AC3E}">
        <p14:creationId xmlns:p14="http://schemas.microsoft.com/office/powerpoint/2010/main" val="3429394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hteck 8"/>
          <p:cNvSpPr/>
          <p:nvPr/>
        </p:nvSpPr>
        <p:spPr>
          <a:xfrm>
            <a:off x="902136" y="4469364"/>
            <a:ext cx="10499871" cy="11136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p:cNvSpPr txBox="1"/>
          <p:nvPr/>
        </p:nvSpPr>
        <p:spPr>
          <a:xfrm>
            <a:off x="902137" y="820075"/>
            <a:ext cx="1039512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Urteil (AGB – 2. Prozess)</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ausgestellt am 20. März 2014</a:t>
            </a:r>
            <a:endParaRPr lang="de-AT" sz="2000" dirty="0"/>
          </a:p>
        </p:txBody>
      </p:sp>
      <p:sp>
        <p:nvSpPr>
          <p:cNvPr id="4" name="Textfeld 3"/>
          <p:cNvSpPr txBox="1"/>
          <p:nvPr/>
        </p:nvSpPr>
        <p:spPr>
          <a:xfrm>
            <a:off x="902137" y="2412901"/>
            <a:ext cx="10395127" cy="3170099"/>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Beweiswürdigung des Richters:</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Die Ausführung des Klägers in der mündlichen Verhandlung … können daher nicht zu Grunde gelegt werden und wären im Übrigen zu diesem Zeitpunkt - die rechtliche Beurteilung vorweggenommen - auch nicht mehr relevant.</a:t>
            </a:r>
            <a:br>
              <a:rPr lang="de-AT" sz="2000" dirty="0" smtClean="0">
                <a:latin typeface="Courier New" panose="02070309020205020404" pitchFamily="49" charset="0"/>
                <a:cs typeface="Courier New" panose="02070309020205020404" pitchFamily="49" charset="0"/>
              </a:rPr>
            </a:br>
            <a:r>
              <a:rPr lang="de-AT" sz="2000" dirty="0" smtClean="0">
                <a:latin typeface="Courier New" panose="02070309020205020404" pitchFamily="49" charset="0"/>
                <a:cs typeface="Courier New" panose="02070309020205020404" pitchFamily="49" charset="0"/>
              </a:rPr>
              <a:t/>
            </a:r>
            <a:br>
              <a:rPr lang="de-AT" sz="2000" dirty="0" smtClean="0">
                <a:latin typeface="Courier New" panose="02070309020205020404" pitchFamily="49" charset="0"/>
                <a:cs typeface="Courier New" panose="02070309020205020404" pitchFamily="49" charset="0"/>
              </a:rPr>
            </a:br>
            <a:r>
              <a:rPr lang="de-AT" sz="2000" dirty="0">
                <a:latin typeface="Courier New" panose="02070309020205020404" pitchFamily="49" charset="0"/>
                <a:cs typeface="Courier New" panose="02070309020205020404" pitchFamily="49" charset="0"/>
              </a:rPr>
              <a:t>Der Kläger … wollte dem Gericht immer wieder </a:t>
            </a:r>
            <a:r>
              <a:rPr lang="de-AT" sz="2000" dirty="0" smtClean="0">
                <a:latin typeface="Courier New" panose="02070309020205020404" pitchFamily="49" charset="0"/>
                <a:cs typeface="Courier New" panose="02070309020205020404" pitchFamily="49" charset="0"/>
              </a:rPr>
              <a:t>schildern… Er </a:t>
            </a:r>
            <a:r>
              <a:rPr lang="de-AT" sz="2000" dirty="0">
                <a:latin typeface="Courier New" panose="02070309020205020404" pitchFamily="49" charset="0"/>
                <a:cs typeface="Courier New" panose="02070309020205020404" pitchFamily="49" charset="0"/>
              </a:rPr>
              <a:t>übersieht dabei aber, dass bereits rechtskräftig festgestellt wurde </a:t>
            </a:r>
            <a:r>
              <a:rPr lang="de-AT" sz="2000" dirty="0" smtClean="0">
                <a:latin typeface="Courier New" panose="02070309020205020404" pitchFamily="49" charset="0"/>
                <a:cs typeface="Courier New" panose="02070309020205020404" pitchFamily="49" charset="0"/>
              </a:rPr>
              <a:t>… dass </a:t>
            </a:r>
            <a:r>
              <a:rPr lang="de-AT" sz="2000" dirty="0">
                <a:latin typeface="Courier New" panose="02070309020205020404" pitchFamily="49" charset="0"/>
                <a:cs typeface="Courier New" panose="02070309020205020404" pitchFamily="49" charset="0"/>
              </a:rPr>
              <a:t>diese Vorgangweise der beklagten Partei rechtmäßig war.</a:t>
            </a:r>
          </a:p>
        </p:txBody>
      </p:sp>
      <p:sp>
        <p:nvSpPr>
          <p:cNvPr id="5" name="Textfeld 4"/>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spTree>
    <p:extLst>
      <p:ext uri="{BB962C8B-B14F-4D97-AF65-F5344CB8AC3E}">
        <p14:creationId xmlns:p14="http://schemas.microsoft.com/office/powerpoint/2010/main" val="3441232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912" y="573141"/>
            <a:ext cx="9446176" cy="6046503"/>
          </a:xfrm>
          <a:prstGeom prst="rect">
            <a:avLst/>
          </a:prstGeom>
          <a:ln>
            <a:noFill/>
          </a:ln>
          <a:effectLst>
            <a:outerShdw blurRad="190500" algn="tl" rotWithShape="0">
              <a:srgbClr val="000000">
                <a:alpha val="70000"/>
              </a:srgbClr>
            </a:outerShdw>
          </a:effectLst>
        </p:spPr>
      </p:pic>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spTree>
    <p:extLst>
      <p:ext uri="{BB962C8B-B14F-4D97-AF65-F5344CB8AC3E}">
        <p14:creationId xmlns:p14="http://schemas.microsoft.com/office/powerpoint/2010/main" val="1886184720"/>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839" y="988546"/>
            <a:ext cx="8292322" cy="51021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7794808"/>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598" y="1087793"/>
            <a:ext cx="8731334" cy="4855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346050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uppieren 6"/>
          <p:cNvGrpSpPr/>
          <p:nvPr/>
        </p:nvGrpSpPr>
        <p:grpSpPr>
          <a:xfrm>
            <a:off x="902137" y="3105089"/>
            <a:ext cx="10275936" cy="905070"/>
            <a:chOff x="902137" y="4917232"/>
            <a:chExt cx="10275936" cy="905070"/>
          </a:xfrm>
          <a:solidFill>
            <a:srgbClr val="FF3300">
              <a:alpha val="40000"/>
            </a:srgbClr>
          </a:solidFill>
        </p:grpSpPr>
        <p:sp>
          <p:nvSpPr>
            <p:cNvPr id="5" name="Rechteck 4"/>
            <p:cNvSpPr/>
            <p:nvPr/>
          </p:nvSpPr>
          <p:spPr>
            <a:xfrm>
              <a:off x="902137" y="4917232"/>
              <a:ext cx="10275936" cy="615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902137" y="5533053"/>
              <a:ext cx="2746132" cy="289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3" name="Textfeld 2"/>
          <p:cNvSpPr txBox="1"/>
          <p:nvPr/>
        </p:nvSpPr>
        <p:spPr>
          <a:xfrm>
            <a:off x="902137" y="820075"/>
            <a:ext cx="1039512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Protokoll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aufgenommen am 17. April 2012</a:t>
            </a:r>
            <a:endParaRPr lang="de-AT" sz="2000" dirty="0"/>
          </a:p>
        </p:txBody>
      </p:sp>
      <p:sp>
        <p:nvSpPr>
          <p:cNvPr id="4" name="Textfeld 3"/>
          <p:cNvSpPr txBox="1"/>
          <p:nvPr/>
        </p:nvSpPr>
        <p:spPr>
          <a:xfrm>
            <a:off x="902137" y="2460351"/>
            <a:ext cx="10395128" cy="1631216"/>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Aussage Direktor Hermann </a:t>
            </a:r>
            <a:r>
              <a:rPr lang="de-AT" sz="2000" b="1" u="sng" dirty="0" err="1" smtClean="0">
                <a:latin typeface="Courier New" panose="02070309020205020404" pitchFamily="49" charset="0"/>
                <a:cs typeface="Courier New" panose="02070309020205020404" pitchFamily="49" charset="0"/>
              </a:rPr>
              <a:t>Fröller</a:t>
            </a:r>
            <a:r>
              <a:rPr lang="de-AT" sz="2000" b="1" u="sng" dirty="0" smtClean="0">
                <a:latin typeface="Courier New" panose="02070309020205020404" pitchFamily="49" charset="0"/>
                <a:cs typeface="Courier New" panose="02070309020205020404" pitchFamily="49" charset="0"/>
              </a:rPr>
              <a:t>:</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…dass ich jedenfalls wusste, dass es eine Beschwerde vom Beklagten vor diesem Gespräch gab und ich Dr. </a:t>
            </a:r>
            <a:r>
              <a:rPr lang="de-AT" sz="2000" dirty="0" err="1" smtClean="0">
                <a:latin typeface="Courier New" panose="02070309020205020404" pitchFamily="49" charset="0"/>
                <a:cs typeface="Courier New" panose="02070309020205020404" pitchFamily="49" charset="0"/>
              </a:rPr>
              <a:t>Limberger</a:t>
            </a:r>
            <a:r>
              <a:rPr lang="de-AT" sz="2000" dirty="0" smtClean="0">
                <a:latin typeface="Courier New" panose="02070309020205020404" pitchFamily="49" charset="0"/>
                <a:cs typeface="Courier New" panose="02070309020205020404" pitchFamily="49" charset="0"/>
              </a:rPr>
              <a:t> zusicherte, mich darum zu kümmern.</a:t>
            </a:r>
            <a:endParaRPr lang="de-AT" sz="2000" dirty="0"/>
          </a:p>
        </p:txBody>
      </p:sp>
      <p:sp>
        <p:nvSpPr>
          <p:cNvPr id="8" name="Textfeld 7"/>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smtClean="0">
                <a:solidFill>
                  <a:schemeClr val="bg1"/>
                </a:solidFill>
              </a:rPr>
              <a:t>Was passierte wirklich im Jahr 2008?</a:t>
            </a:r>
            <a:endParaRPr lang="de-AT" sz="1600" b="1" dirty="0">
              <a:solidFill>
                <a:schemeClr val="bg1"/>
              </a:solidFill>
            </a:endParaRPr>
          </a:p>
        </p:txBody>
      </p:sp>
      <p:grpSp>
        <p:nvGrpSpPr>
          <p:cNvPr id="2" name="Gruppieren 1"/>
          <p:cNvGrpSpPr/>
          <p:nvPr/>
        </p:nvGrpSpPr>
        <p:grpSpPr>
          <a:xfrm>
            <a:off x="902137" y="820075"/>
            <a:ext cx="4574933" cy="1111362"/>
            <a:chOff x="902137" y="820075"/>
            <a:chExt cx="4574933" cy="1111362"/>
          </a:xfrm>
        </p:grpSpPr>
        <p:sp>
          <p:nvSpPr>
            <p:cNvPr id="10" name="Rechteck 9"/>
            <p:cNvSpPr/>
            <p:nvPr/>
          </p:nvSpPr>
          <p:spPr>
            <a:xfrm>
              <a:off x="902137" y="820075"/>
              <a:ext cx="3781830" cy="495541"/>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902137" y="1315617"/>
              <a:ext cx="2876761" cy="335902"/>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p:nvSpPr>
          <p:spPr>
            <a:xfrm>
              <a:off x="3219240" y="1651519"/>
              <a:ext cx="2257830" cy="279918"/>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2358373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Was rechtskräftig ist, muss auch richtig sein…</a:t>
            </a:r>
            <a:endParaRPr lang="de-AT" sz="1600" b="1"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75" y="338555"/>
            <a:ext cx="5802124" cy="6519445"/>
          </a:xfrm>
          <a:prstGeom prst="rect">
            <a:avLst/>
          </a:prstGeom>
        </p:spPr>
      </p:pic>
      <p:sp>
        <p:nvSpPr>
          <p:cNvPr id="7" name="Textfeld 6"/>
          <p:cNvSpPr txBox="1"/>
          <p:nvPr/>
        </p:nvSpPr>
        <p:spPr>
          <a:xfrm>
            <a:off x="6823303" y="975779"/>
            <a:ext cx="4863841" cy="477054"/>
          </a:xfrm>
          <a:prstGeom prst="rect">
            <a:avLst/>
          </a:prstGeom>
          <a:noFill/>
        </p:spPr>
        <p:txBody>
          <a:bodyPr wrap="square" rtlCol="0">
            <a:spAutoFit/>
          </a:bodyPr>
          <a:lstStyle/>
          <a:p>
            <a:pPr algn="ctr"/>
            <a:r>
              <a:rPr lang="de-AT" sz="2500" b="1" dirty="0" smtClean="0">
                <a:solidFill>
                  <a:srgbClr val="2460A8"/>
                </a:solidFill>
              </a:rPr>
              <a:t>* </a:t>
            </a:r>
            <a:r>
              <a:rPr lang="de-AT" dirty="0" smtClean="0">
                <a:solidFill>
                  <a:srgbClr val="2460A8"/>
                </a:solidFill>
              </a:rPr>
              <a:t>Erstmalige Aufforderung zur Abdeckung</a:t>
            </a:r>
            <a:endParaRPr lang="de-AT" i="1" dirty="0">
              <a:solidFill>
                <a:srgbClr val="2460A8"/>
              </a:solidFill>
            </a:endParaRPr>
          </a:p>
        </p:txBody>
      </p:sp>
      <p:sp>
        <p:nvSpPr>
          <p:cNvPr id="8" name="Textfeld 7"/>
          <p:cNvSpPr txBox="1"/>
          <p:nvPr/>
        </p:nvSpPr>
        <p:spPr>
          <a:xfrm>
            <a:off x="7223540" y="2615260"/>
            <a:ext cx="4049927" cy="923330"/>
          </a:xfrm>
          <a:prstGeom prst="rect">
            <a:avLst/>
          </a:prstGeom>
          <a:noFill/>
        </p:spPr>
        <p:txBody>
          <a:bodyPr wrap="square" rtlCol="0">
            <a:spAutoFit/>
          </a:bodyPr>
          <a:lstStyle/>
          <a:p>
            <a:pPr algn="ctr"/>
            <a:r>
              <a:rPr lang="de-AT" dirty="0" smtClean="0">
                <a:solidFill>
                  <a:srgbClr val="2460A8"/>
                </a:solidFill>
              </a:rPr>
              <a:t>Erstmalige Vermutung: </a:t>
            </a:r>
          </a:p>
          <a:p>
            <a:pPr algn="ctr"/>
            <a:r>
              <a:rPr lang="de-AT" b="1" dirty="0" smtClean="0">
                <a:solidFill>
                  <a:srgbClr val="FF0000"/>
                </a:solidFill>
              </a:rPr>
              <a:t>ZWANGSKONVERTIERUNG</a:t>
            </a:r>
          </a:p>
          <a:p>
            <a:pPr algn="ctr"/>
            <a:r>
              <a:rPr lang="de-AT" i="1" dirty="0" smtClean="0">
                <a:solidFill>
                  <a:srgbClr val="2460A8"/>
                </a:solidFill>
              </a:rPr>
              <a:t>(ohne Mahnung)</a:t>
            </a:r>
            <a:endParaRPr lang="de-AT" i="1" dirty="0">
              <a:solidFill>
                <a:srgbClr val="2460A8"/>
              </a:solidFill>
            </a:endParaRPr>
          </a:p>
        </p:txBody>
      </p:sp>
      <p:sp>
        <p:nvSpPr>
          <p:cNvPr id="9" name="Pfeil nach unten 8"/>
          <p:cNvSpPr/>
          <p:nvPr/>
        </p:nvSpPr>
        <p:spPr>
          <a:xfrm>
            <a:off x="9107827" y="1603557"/>
            <a:ext cx="281354" cy="834013"/>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Abgerundetes Rechteck 10"/>
          <p:cNvSpPr/>
          <p:nvPr/>
        </p:nvSpPr>
        <p:spPr>
          <a:xfrm>
            <a:off x="4461468" y="4653822"/>
            <a:ext cx="964643" cy="361740"/>
          </a:xfrm>
          <a:prstGeom prst="roundRect">
            <a:avLst/>
          </a:prstGeom>
          <a:solidFill>
            <a:srgbClr val="FF0000">
              <a:alpha val="16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p:cNvSpPr txBox="1"/>
          <p:nvPr/>
        </p:nvSpPr>
        <p:spPr>
          <a:xfrm>
            <a:off x="5024176" y="4542304"/>
            <a:ext cx="2240782" cy="584775"/>
          </a:xfrm>
          <a:prstGeom prst="rect">
            <a:avLst/>
          </a:prstGeom>
          <a:noFill/>
        </p:spPr>
        <p:txBody>
          <a:bodyPr wrap="square" rtlCol="0">
            <a:spAutoFit/>
          </a:bodyPr>
          <a:lstStyle/>
          <a:p>
            <a:pPr algn="ctr"/>
            <a:r>
              <a:rPr lang="de-AT" sz="1600" dirty="0" smtClean="0">
                <a:solidFill>
                  <a:srgbClr val="2460A8"/>
                </a:solidFill>
              </a:rPr>
              <a:t>14,75 % (</a:t>
            </a:r>
            <a:r>
              <a:rPr lang="de-AT" sz="1600" dirty="0" smtClean="0">
                <a:solidFill>
                  <a:srgbClr val="FF0000"/>
                </a:solidFill>
              </a:rPr>
              <a:t>!!!</a:t>
            </a:r>
            <a:r>
              <a:rPr lang="de-AT" sz="1600" dirty="0" smtClean="0">
                <a:solidFill>
                  <a:srgbClr val="2460A8"/>
                </a:solidFill>
              </a:rPr>
              <a:t>)</a:t>
            </a:r>
          </a:p>
          <a:p>
            <a:pPr algn="ctr"/>
            <a:r>
              <a:rPr lang="de-AT" sz="1600" i="1" dirty="0" smtClean="0">
                <a:solidFill>
                  <a:srgbClr val="2460A8"/>
                </a:solidFill>
              </a:rPr>
              <a:t>seit 29.07.2014</a:t>
            </a:r>
            <a:endParaRPr lang="de-AT" sz="1600" i="1" dirty="0">
              <a:solidFill>
                <a:srgbClr val="2460A8"/>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42" y="5110167"/>
            <a:ext cx="4925318" cy="402066"/>
          </a:xfrm>
          <a:prstGeom prst="rect">
            <a:avLst/>
          </a:prstGeom>
        </p:spPr>
      </p:pic>
      <p:sp>
        <p:nvSpPr>
          <p:cNvPr id="6" name="Textfeld 5"/>
          <p:cNvSpPr txBox="1"/>
          <p:nvPr/>
        </p:nvSpPr>
        <p:spPr>
          <a:xfrm>
            <a:off x="531685" y="5034224"/>
            <a:ext cx="438172" cy="477054"/>
          </a:xfrm>
          <a:prstGeom prst="rect">
            <a:avLst/>
          </a:prstGeom>
          <a:noFill/>
        </p:spPr>
        <p:txBody>
          <a:bodyPr wrap="square" rtlCol="0">
            <a:spAutoFit/>
          </a:bodyPr>
          <a:lstStyle/>
          <a:p>
            <a:pPr algn="ctr"/>
            <a:r>
              <a:rPr lang="de-AT" sz="2500" b="1" dirty="0" smtClean="0">
                <a:solidFill>
                  <a:srgbClr val="2460A8"/>
                </a:solidFill>
              </a:rPr>
              <a:t>*</a:t>
            </a:r>
            <a:endParaRPr lang="de-AT" sz="2500" i="1" dirty="0">
              <a:solidFill>
                <a:srgbClr val="2460A8"/>
              </a:solidFill>
            </a:endParaRPr>
          </a:p>
        </p:txBody>
      </p:sp>
      <p:sp>
        <p:nvSpPr>
          <p:cNvPr id="5" name="Parallelogramm 4"/>
          <p:cNvSpPr/>
          <p:nvPr/>
        </p:nvSpPr>
        <p:spPr>
          <a:xfrm>
            <a:off x="7316940" y="3971006"/>
            <a:ext cx="3883232" cy="409691"/>
          </a:xfrm>
          <a:prstGeom prst="parallelogram">
            <a:avLst/>
          </a:prstGeom>
          <a:solidFill>
            <a:srgbClr val="62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rPr>
              <a:t>AGBs </a:t>
            </a:r>
            <a:r>
              <a:rPr lang="de-AT" sz="2000" b="1" dirty="0" smtClean="0">
                <a:solidFill>
                  <a:srgbClr val="FF0000"/>
                </a:solidFill>
              </a:rPr>
              <a:t>???</a:t>
            </a:r>
            <a:endParaRPr lang="de-AT" sz="2000" b="1" dirty="0">
              <a:solidFill>
                <a:srgbClr val="FF0000"/>
              </a:solidFill>
            </a:endParaRPr>
          </a:p>
        </p:txBody>
      </p:sp>
      <p:sp>
        <p:nvSpPr>
          <p:cNvPr id="13" name="Parallelogramm 12"/>
          <p:cNvSpPr/>
          <p:nvPr/>
        </p:nvSpPr>
        <p:spPr>
          <a:xfrm>
            <a:off x="7316940" y="4595886"/>
            <a:ext cx="3883232" cy="409691"/>
          </a:xfrm>
          <a:prstGeom prst="parallelogram">
            <a:avLst/>
          </a:prstGeom>
          <a:solidFill>
            <a:srgbClr val="62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rPr>
              <a:t>Moral </a:t>
            </a:r>
            <a:r>
              <a:rPr lang="de-AT" sz="2000" b="1" dirty="0" smtClean="0">
                <a:solidFill>
                  <a:srgbClr val="FF0000"/>
                </a:solidFill>
              </a:rPr>
              <a:t>???</a:t>
            </a:r>
            <a:endParaRPr lang="de-AT" sz="2000" b="1" dirty="0">
              <a:solidFill>
                <a:srgbClr val="FF0000"/>
              </a:solidFill>
            </a:endParaRPr>
          </a:p>
        </p:txBody>
      </p:sp>
      <p:sp>
        <p:nvSpPr>
          <p:cNvPr id="14" name="Parallelogramm 13"/>
          <p:cNvSpPr/>
          <p:nvPr/>
        </p:nvSpPr>
        <p:spPr>
          <a:xfrm>
            <a:off x="7316940" y="5236366"/>
            <a:ext cx="3883232" cy="409691"/>
          </a:xfrm>
          <a:prstGeom prst="parallelogram">
            <a:avLst/>
          </a:prstGeom>
          <a:solidFill>
            <a:srgbClr val="62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rPr>
              <a:t>Ethik </a:t>
            </a:r>
            <a:r>
              <a:rPr lang="de-AT" sz="2000" b="1" dirty="0" smtClean="0">
                <a:solidFill>
                  <a:srgbClr val="FF0000"/>
                </a:solidFill>
              </a:rPr>
              <a:t>???</a:t>
            </a:r>
            <a:endParaRPr lang="de-AT" sz="2000" b="1" dirty="0">
              <a:solidFill>
                <a:srgbClr val="FF0000"/>
              </a:solidFill>
            </a:endParaRPr>
          </a:p>
        </p:txBody>
      </p:sp>
      <p:sp>
        <p:nvSpPr>
          <p:cNvPr id="15" name="Parallelogramm 14"/>
          <p:cNvSpPr/>
          <p:nvPr/>
        </p:nvSpPr>
        <p:spPr>
          <a:xfrm>
            <a:off x="7316940" y="5870243"/>
            <a:ext cx="3883232" cy="409691"/>
          </a:xfrm>
          <a:prstGeom prst="parallelogram">
            <a:avLst/>
          </a:prstGeom>
          <a:solidFill>
            <a:srgbClr val="62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rPr>
              <a:t>Treu &amp; Glaube </a:t>
            </a:r>
            <a:r>
              <a:rPr lang="de-AT" sz="2000" b="1" dirty="0" smtClean="0">
                <a:solidFill>
                  <a:srgbClr val="FF0000"/>
                </a:solidFill>
              </a:rPr>
              <a:t>???</a:t>
            </a:r>
            <a:endParaRPr lang="de-AT" sz="2000" b="1" dirty="0">
              <a:solidFill>
                <a:srgbClr val="FF0000"/>
              </a:solidFill>
            </a:endParaRPr>
          </a:p>
        </p:txBody>
      </p:sp>
    </p:spTree>
    <p:extLst>
      <p:ext uri="{BB962C8B-B14F-4D97-AF65-F5344CB8AC3E}">
        <p14:creationId xmlns:p14="http://schemas.microsoft.com/office/powerpoint/2010/main" val="3061725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par>
                          <p:cTn id="10" fill="hold">
                            <p:stCondLst>
                              <p:cond delay="1750"/>
                            </p:stCondLst>
                            <p:childTnLst>
                              <p:par>
                                <p:cTn id="11" presetID="10"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3250"/>
                            </p:stCondLst>
                            <p:childTnLst>
                              <p:par>
                                <p:cTn id="18" presetID="22" presetClass="entr" presetSubtype="1"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4250"/>
                            </p:stCondLst>
                            <p:childTnLst>
                              <p:par>
                                <p:cTn id="22" presetID="10" presetClass="entr" presetSubtype="0"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17" presetClass="entr" presetSubtype="10" fill="hold" grpId="0" nodeType="afterEffect">
                                  <p:stCondLst>
                                    <p:cond delay="75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strVal val="#ppt_h"/>
                                          </p:val>
                                        </p:tav>
                                        <p:tav tm="100000">
                                          <p:val>
                                            <p:strVal val="#ppt_h"/>
                                          </p:val>
                                        </p:tav>
                                      </p:tavLst>
                                    </p:anim>
                                  </p:childTnLst>
                                </p:cTn>
                              </p:par>
                            </p:childTnLst>
                          </p:cTn>
                        </p:par>
                        <p:par>
                          <p:cTn id="44" fill="hold">
                            <p:stCondLst>
                              <p:cond delay="1750"/>
                            </p:stCondLst>
                            <p:childTnLst>
                              <p:par>
                                <p:cTn id="45" presetID="17" presetClass="entr" presetSubtype="10" fill="hold" grpId="0" nodeType="afterEffect">
                                  <p:stCondLst>
                                    <p:cond delay="75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3000"/>
                            </p:stCondLst>
                            <p:childTnLst>
                              <p:par>
                                <p:cTn id="50" presetID="17" presetClass="entr" presetSubtype="10" fill="hold" grpId="0" nodeType="after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2" grpId="0"/>
      <p:bldP spid="6" grpId="0"/>
      <p:bldP spid="5" grpId="0" animBg="1"/>
      <p:bldP spid="13" grpId="0" animBg="1"/>
      <p:bldP spid="14"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827719" y="1502391"/>
            <a:ext cx="10490312" cy="1938992"/>
          </a:xfrm>
          <a:prstGeom prst="rect">
            <a:avLst/>
          </a:prstGeom>
          <a:noFill/>
        </p:spPr>
        <p:txBody>
          <a:bodyPr wrap="square" rtlCol="0">
            <a:spAutoFit/>
          </a:bodyPr>
          <a:lstStyle/>
          <a:p>
            <a:pPr algn="ctr"/>
            <a:r>
              <a:rPr lang="de-AT" sz="4000" b="1" dirty="0" err="1">
                <a:solidFill>
                  <a:srgbClr val="2460A8"/>
                </a:solidFill>
              </a:rPr>
              <a:t>d</a:t>
            </a:r>
            <a:r>
              <a:rPr lang="de-AT" sz="4000" b="1" dirty="0" err="1" smtClean="0">
                <a:solidFill>
                  <a:srgbClr val="2460A8"/>
                </a:solidFill>
              </a:rPr>
              <a:t>zt</a:t>
            </a:r>
            <a:r>
              <a:rPr lang="de-AT" sz="4000" b="1" dirty="0" smtClean="0">
                <a:solidFill>
                  <a:srgbClr val="2460A8"/>
                </a:solidFill>
              </a:rPr>
              <a:t>. Gesamtschaden ca. </a:t>
            </a:r>
          </a:p>
          <a:p>
            <a:pPr algn="ctr"/>
            <a:endParaRPr lang="de-AT" sz="4000" b="1" dirty="0" smtClean="0">
              <a:solidFill>
                <a:srgbClr val="2460A8"/>
              </a:solidFill>
            </a:endParaRPr>
          </a:p>
          <a:p>
            <a:pPr algn="ctr"/>
            <a:r>
              <a:rPr lang="de-AT" sz="4000" b="1" dirty="0" smtClean="0">
                <a:solidFill>
                  <a:srgbClr val="2460A8"/>
                </a:solidFill>
              </a:rPr>
              <a:t>EUR 400.000,-- </a:t>
            </a:r>
            <a:r>
              <a:rPr lang="de-AT" sz="3500" b="1" dirty="0" smtClean="0">
                <a:solidFill>
                  <a:srgbClr val="FF0000"/>
                </a:solidFill>
              </a:rPr>
              <a:t>*</a:t>
            </a:r>
            <a:endParaRPr lang="de-AT" sz="3500" i="1" dirty="0">
              <a:solidFill>
                <a:srgbClr val="FF0000"/>
              </a:solidFill>
            </a:endParaRPr>
          </a:p>
        </p:txBody>
      </p:sp>
      <p:sp>
        <p:nvSpPr>
          <p:cNvPr id="4" name="Textfeld 3"/>
          <p:cNvSpPr txBox="1"/>
          <p:nvPr/>
        </p:nvSpPr>
        <p:spPr>
          <a:xfrm>
            <a:off x="149290" y="6288264"/>
            <a:ext cx="11887200" cy="400110"/>
          </a:xfrm>
          <a:prstGeom prst="rect">
            <a:avLst/>
          </a:prstGeom>
          <a:noFill/>
        </p:spPr>
        <p:txBody>
          <a:bodyPr wrap="square" rtlCol="0">
            <a:spAutoFit/>
          </a:bodyPr>
          <a:lstStyle/>
          <a:p>
            <a:pPr algn="ctr"/>
            <a:r>
              <a:rPr lang="de-AT" sz="2000" b="1" dirty="0" smtClean="0">
                <a:solidFill>
                  <a:srgbClr val="FF0000"/>
                </a:solidFill>
                <a:latin typeface="Courier New" panose="02070309020205020404" pitchFamily="49" charset="0"/>
                <a:cs typeface="Courier New" panose="02070309020205020404" pitchFamily="49" charset="0"/>
              </a:rPr>
              <a:t>* = Subjektive Berechnung von Bernhard Costa</a:t>
            </a:r>
            <a:endParaRPr lang="de-AT" sz="2000" dirty="0">
              <a:solidFill>
                <a:srgbClr val="FF0000"/>
              </a:solidFill>
            </a:endParaRPr>
          </a:p>
        </p:txBody>
      </p:sp>
    </p:spTree>
    <p:extLst>
      <p:ext uri="{BB962C8B-B14F-4D97-AF65-F5344CB8AC3E}">
        <p14:creationId xmlns:p14="http://schemas.microsoft.com/office/powerpoint/2010/main" val="2419532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995671" y="1334440"/>
            <a:ext cx="10490312" cy="1015663"/>
          </a:xfrm>
          <a:prstGeom prst="rect">
            <a:avLst/>
          </a:prstGeom>
          <a:noFill/>
        </p:spPr>
        <p:txBody>
          <a:bodyPr wrap="square" rtlCol="0">
            <a:spAutoFit/>
          </a:bodyPr>
          <a:lstStyle/>
          <a:p>
            <a:pPr algn="ctr"/>
            <a:r>
              <a:rPr lang="de-AT" sz="3000" b="1" dirty="0" smtClean="0">
                <a:solidFill>
                  <a:srgbClr val="2460A8"/>
                </a:solidFill>
              </a:rPr>
              <a:t>Wer schützt die Opfer,</a:t>
            </a:r>
          </a:p>
          <a:p>
            <a:pPr algn="ctr"/>
            <a:r>
              <a:rPr lang="de-AT" sz="3000" b="1" dirty="0" smtClean="0">
                <a:solidFill>
                  <a:srgbClr val="2460A8"/>
                </a:solidFill>
              </a:rPr>
              <a:t>wenn nicht Justiz und Staatsanwaltschaft???</a:t>
            </a:r>
            <a:endParaRPr lang="de-AT" sz="2000" i="1" dirty="0">
              <a:solidFill>
                <a:srgbClr val="2460A8"/>
              </a:solidFill>
            </a:endParaRPr>
          </a:p>
        </p:txBody>
      </p:sp>
    </p:spTree>
    <p:extLst>
      <p:ext uri="{BB962C8B-B14F-4D97-AF65-F5344CB8AC3E}">
        <p14:creationId xmlns:p14="http://schemas.microsoft.com/office/powerpoint/2010/main" val="8235380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Wer schützt die Opfer, wenn nicht Justiz und Staatsanwaltschaft?</a:t>
            </a:r>
            <a:endParaRPr lang="de-AT" sz="1600" b="1"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73" y="338370"/>
            <a:ext cx="5737274" cy="6519630"/>
          </a:xfrm>
          <a:prstGeom prst="rect">
            <a:avLst/>
          </a:prstGeom>
        </p:spPr>
      </p:pic>
    </p:spTree>
    <p:extLst>
      <p:ext uri="{BB962C8B-B14F-4D97-AF65-F5344CB8AC3E}">
        <p14:creationId xmlns:p14="http://schemas.microsoft.com/office/powerpoint/2010/main" val="1686496868"/>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Wer schützt die Opfer, wenn nicht Justiz und Staatsanwaltschaft?</a:t>
            </a:r>
            <a:endParaRPr lang="de-AT" sz="1600" b="1" dirty="0">
              <a:solidFill>
                <a:schemeClr val="bg1"/>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114" y="340313"/>
            <a:ext cx="6841771" cy="6517687"/>
          </a:xfrm>
          <a:prstGeom prst="rect">
            <a:avLst/>
          </a:prstGeom>
        </p:spPr>
      </p:pic>
      <p:sp>
        <p:nvSpPr>
          <p:cNvPr id="2" name="Ellipse 1"/>
          <p:cNvSpPr/>
          <p:nvPr/>
        </p:nvSpPr>
        <p:spPr>
          <a:xfrm>
            <a:off x="7707085" y="4132614"/>
            <a:ext cx="1603169" cy="5818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Pfeil nach rechts 3"/>
          <p:cNvSpPr/>
          <p:nvPr/>
        </p:nvSpPr>
        <p:spPr>
          <a:xfrm>
            <a:off x="9355381" y="4298868"/>
            <a:ext cx="691144" cy="2731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Textfeld 5"/>
          <p:cNvSpPr txBox="1"/>
          <p:nvPr/>
        </p:nvSpPr>
        <p:spPr>
          <a:xfrm>
            <a:off x="10091652" y="4108864"/>
            <a:ext cx="1961803" cy="646331"/>
          </a:xfrm>
          <a:prstGeom prst="rect">
            <a:avLst/>
          </a:prstGeom>
          <a:noFill/>
        </p:spPr>
        <p:txBody>
          <a:bodyPr wrap="square" rtlCol="0">
            <a:spAutoFit/>
          </a:bodyPr>
          <a:lstStyle/>
          <a:p>
            <a:pPr algn="ctr"/>
            <a:r>
              <a:rPr lang="de-AT" b="1" dirty="0">
                <a:solidFill>
                  <a:srgbClr val="FF0000"/>
                </a:solidFill>
              </a:rPr>
              <a:t>n</a:t>
            </a:r>
            <a:r>
              <a:rPr lang="de-AT" b="1" dirty="0" smtClean="0">
                <a:solidFill>
                  <a:srgbClr val="FF0000"/>
                </a:solidFill>
              </a:rPr>
              <a:t>ur 48 Std. nach</a:t>
            </a:r>
          </a:p>
          <a:p>
            <a:pPr algn="ctr"/>
            <a:r>
              <a:rPr lang="de-AT" b="1" dirty="0">
                <a:solidFill>
                  <a:srgbClr val="FF0000"/>
                </a:solidFill>
              </a:rPr>
              <a:t>e</a:t>
            </a:r>
            <a:r>
              <a:rPr lang="de-AT" b="1" dirty="0" smtClean="0">
                <a:solidFill>
                  <a:srgbClr val="FF0000"/>
                </a:solidFill>
              </a:rPr>
              <a:t>rfolgter Anzeige!</a:t>
            </a:r>
            <a:endParaRPr lang="de-AT" b="1" dirty="0">
              <a:solidFill>
                <a:srgbClr val="FF0000"/>
              </a:solidFill>
            </a:endParaRPr>
          </a:p>
        </p:txBody>
      </p:sp>
    </p:spTree>
    <p:extLst>
      <p:ext uri="{BB962C8B-B14F-4D97-AF65-F5344CB8AC3E}">
        <p14:creationId xmlns:p14="http://schemas.microsoft.com/office/powerpoint/2010/main" val="1547216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6593" b="9259"/>
          <a:stretch/>
        </p:blipFill>
        <p:spPr>
          <a:xfrm>
            <a:off x="3252791" y="338554"/>
            <a:ext cx="5686417" cy="6519446"/>
          </a:xfrm>
          <a:prstGeom prst="rect">
            <a:avLst/>
          </a:prstGeom>
        </p:spPr>
      </p:pic>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Wer schützt die Opfer, wenn nicht Justiz und Staatsanwaltschaft?</a:t>
            </a:r>
            <a:endParaRPr lang="de-AT" sz="1600" b="1" dirty="0">
              <a:solidFill>
                <a:schemeClr val="bg1"/>
              </a:solidFill>
            </a:endParaRPr>
          </a:p>
        </p:txBody>
      </p:sp>
    </p:spTree>
    <p:extLst>
      <p:ext uri="{BB962C8B-B14F-4D97-AF65-F5344CB8AC3E}">
        <p14:creationId xmlns:p14="http://schemas.microsoft.com/office/powerpoint/2010/main" val="2915330395"/>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043" y="857401"/>
            <a:ext cx="8357911" cy="5440040"/>
          </a:xfrm>
          <a:prstGeom prst="rect">
            <a:avLst/>
          </a:prstGeom>
          <a:ln>
            <a:noFill/>
          </a:ln>
          <a:effectLst>
            <a:outerShdw blurRad="190500" algn="tl" rotWithShape="0">
              <a:srgbClr val="000000">
                <a:alpha val="70000"/>
              </a:srgbClr>
            </a:outerShdw>
          </a:effectLst>
        </p:spPr>
      </p:pic>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Wer schützt die Opfer, wenn nicht Justiz und Staatsanwaltschaft?</a:t>
            </a:r>
            <a:endParaRPr lang="de-AT" sz="1600" b="1" dirty="0">
              <a:solidFill>
                <a:schemeClr val="bg1"/>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043" y="857401"/>
            <a:ext cx="8357911" cy="3568439"/>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042" y="4406649"/>
            <a:ext cx="8357911" cy="1890792"/>
          </a:xfrm>
          <a:prstGeom prst="rect">
            <a:avLst/>
          </a:prstGeom>
        </p:spPr>
      </p:pic>
      <p:cxnSp>
        <p:nvCxnSpPr>
          <p:cNvPr id="12" name="Gerader Verbinder 11"/>
          <p:cNvCxnSpPr/>
          <p:nvPr/>
        </p:nvCxnSpPr>
        <p:spPr>
          <a:xfrm>
            <a:off x="7362702" y="5545777"/>
            <a:ext cx="2101933" cy="11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2729346" y="5818909"/>
            <a:ext cx="6082145" cy="98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000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6" presetClass="entr" presetSubtype="37"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par>
                                <p:cTn id="16" presetID="16" presetClass="entr" presetSubtype="37" fill="hold"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995671" y="1334440"/>
            <a:ext cx="10490312" cy="553998"/>
          </a:xfrm>
          <a:prstGeom prst="rect">
            <a:avLst/>
          </a:prstGeom>
          <a:noFill/>
        </p:spPr>
        <p:txBody>
          <a:bodyPr wrap="square" rtlCol="0">
            <a:spAutoFit/>
          </a:bodyPr>
          <a:lstStyle/>
          <a:p>
            <a:pPr algn="ctr"/>
            <a:r>
              <a:rPr lang="de-AT" sz="3000" b="1" dirty="0" smtClean="0">
                <a:solidFill>
                  <a:srgbClr val="2460A8"/>
                </a:solidFill>
              </a:rPr>
              <a:t>Die Folgen für uns alle…</a:t>
            </a:r>
            <a:endParaRPr lang="de-AT" sz="2000" i="1" dirty="0">
              <a:solidFill>
                <a:srgbClr val="2460A8"/>
              </a:solidFill>
            </a:endParaRPr>
          </a:p>
        </p:txBody>
      </p:sp>
    </p:spTree>
    <p:extLst>
      <p:ext uri="{BB962C8B-B14F-4D97-AF65-F5344CB8AC3E}">
        <p14:creationId xmlns:p14="http://schemas.microsoft.com/office/powerpoint/2010/main" val="15247436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Folgen für uns alle…</a:t>
            </a:r>
            <a:endParaRPr lang="de-AT" sz="1600" b="1" dirty="0">
              <a:solidFill>
                <a:schemeClr val="bg1"/>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3" y="344167"/>
            <a:ext cx="4407190" cy="6504502"/>
          </a:xfrm>
          <a:prstGeom prst="rect">
            <a:avLst/>
          </a:prstGeom>
        </p:spPr>
      </p:pic>
    </p:spTree>
    <p:extLst>
      <p:ext uri="{BB962C8B-B14F-4D97-AF65-F5344CB8AC3E}">
        <p14:creationId xmlns:p14="http://schemas.microsoft.com/office/powerpoint/2010/main" val="2987286948"/>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4105470" y="6307494"/>
            <a:ext cx="4021191" cy="276999"/>
          </a:xfrm>
          <a:prstGeom prst="rect">
            <a:avLst/>
          </a:prstGeom>
          <a:noFill/>
        </p:spPr>
        <p:txBody>
          <a:bodyPr wrap="square" rtlCol="0">
            <a:spAutoFit/>
          </a:bodyPr>
          <a:lstStyle/>
          <a:p>
            <a:pPr algn="ctr"/>
            <a:r>
              <a:rPr lang="de-AT" sz="1200" u="sng" dirty="0" smtClean="0"/>
              <a:t>Quelle:</a:t>
            </a:r>
            <a:r>
              <a:rPr lang="de-AT" sz="1200" dirty="0" smtClean="0"/>
              <a:t> Tageszeitung „Österreich“, 4. Juli 2014</a:t>
            </a:r>
          </a:p>
        </p:txBody>
      </p:sp>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Folgen für uns alle…</a:t>
            </a:r>
            <a:endParaRPr lang="de-AT" sz="1600" b="1" dirty="0">
              <a:solidFill>
                <a:schemeClr val="bg1"/>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916" y="649943"/>
            <a:ext cx="4014167" cy="56575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603502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5" name="Gruppieren 4"/>
          <p:cNvGrpSpPr/>
          <p:nvPr/>
        </p:nvGrpSpPr>
        <p:grpSpPr>
          <a:xfrm>
            <a:off x="902137" y="4284911"/>
            <a:ext cx="10275936" cy="905070"/>
            <a:chOff x="902137" y="4917232"/>
            <a:chExt cx="10275936" cy="905070"/>
          </a:xfrm>
          <a:solidFill>
            <a:srgbClr val="FF3300">
              <a:alpha val="40000"/>
            </a:srgbClr>
          </a:solidFill>
        </p:grpSpPr>
        <p:sp>
          <p:nvSpPr>
            <p:cNvPr id="6" name="Rechteck 5"/>
            <p:cNvSpPr/>
            <p:nvPr/>
          </p:nvSpPr>
          <p:spPr>
            <a:xfrm>
              <a:off x="902137" y="4917232"/>
              <a:ext cx="10275936" cy="615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902137" y="5533053"/>
              <a:ext cx="2746132" cy="2892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3" name="Textfeld 2"/>
          <p:cNvSpPr txBox="1"/>
          <p:nvPr/>
        </p:nvSpPr>
        <p:spPr>
          <a:xfrm>
            <a:off x="902137" y="820075"/>
            <a:ext cx="10395128" cy="1169551"/>
          </a:xfrm>
          <a:prstGeom prst="rect">
            <a:avLst/>
          </a:prstGeom>
          <a:noFill/>
        </p:spPr>
        <p:txBody>
          <a:bodyPr wrap="square" rtlCol="0">
            <a:spAutoFit/>
          </a:bodyPr>
          <a:lstStyle/>
          <a:p>
            <a:r>
              <a:rPr lang="de-AT" sz="3000" b="1" dirty="0" smtClean="0">
                <a:latin typeface="Courier New" panose="02070309020205020404" pitchFamily="49" charset="0"/>
                <a:cs typeface="Courier New" panose="02070309020205020404" pitchFamily="49" charset="0"/>
              </a:rPr>
              <a:t>Auszug Protokoll</a:t>
            </a:r>
          </a:p>
          <a:p>
            <a:r>
              <a:rPr lang="de-AT" sz="2000" b="1" dirty="0" smtClean="0">
                <a:latin typeface="Courier New" panose="02070309020205020404" pitchFamily="49" charset="0"/>
                <a:cs typeface="Courier New" panose="02070309020205020404" pitchFamily="49" charset="0"/>
              </a:rPr>
              <a:t>Landesgericht Linz</a:t>
            </a:r>
          </a:p>
          <a:p>
            <a:r>
              <a:rPr lang="de-AT" sz="2000" b="1" dirty="0" smtClean="0">
                <a:latin typeface="Courier New" panose="02070309020205020404" pitchFamily="49" charset="0"/>
                <a:cs typeface="Courier New" panose="02070309020205020404" pitchFamily="49" charset="0"/>
              </a:rPr>
              <a:t>aufgenommen am 8. Oktober 2014</a:t>
            </a:r>
            <a:endParaRPr lang="de-AT" sz="2000" dirty="0"/>
          </a:p>
        </p:txBody>
      </p:sp>
      <p:sp>
        <p:nvSpPr>
          <p:cNvPr id="4" name="Textfeld 3"/>
          <p:cNvSpPr txBox="1"/>
          <p:nvPr/>
        </p:nvSpPr>
        <p:spPr>
          <a:xfrm>
            <a:off x="902137" y="2412901"/>
            <a:ext cx="10395128" cy="2862322"/>
          </a:xfrm>
          <a:prstGeom prst="rect">
            <a:avLst/>
          </a:prstGeom>
          <a:noFill/>
        </p:spPr>
        <p:txBody>
          <a:bodyPr wrap="square" rtlCol="0">
            <a:spAutoFit/>
          </a:bodyPr>
          <a:lstStyle/>
          <a:p>
            <a:r>
              <a:rPr lang="de-AT" sz="2000" b="1" u="sng" dirty="0" smtClean="0">
                <a:latin typeface="Courier New" panose="02070309020205020404" pitchFamily="49" charset="0"/>
                <a:cs typeface="Courier New" panose="02070309020205020404" pitchFamily="49" charset="0"/>
              </a:rPr>
              <a:t>Aussage Direktor Hermann </a:t>
            </a:r>
            <a:r>
              <a:rPr lang="de-AT" sz="2000" b="1" u="sng" dirty="0" err="1" smtClean="0">
                <a:latin typeface="Courier New" panose="02070309020205020404" pitchFamily="49" charset="0"/>
                <a:cs typeface="Courier New" panose="02070309020205020404" pitchFamily="49" charset="0"/>
              </a:rPr>
              <a:t>Fröller</a:t>
            </a:r>
            <a:r>
              <a:rPr lang="de-AT" sz="2000" b="1" u="sng" dirty="0" smtClean="0">
                <a:latin typeface="Courier New" panose="02070309020205020404" pitchFamily="49" charset="0"/>
                <a:cs typeface="Courier New" panose="02070309020205020404" pitchFamily="49" charset="0"/>
              </a:rPr>
              <a:t>:</a:t>
            </a:r>
          </a:p>
          <a:p>
            <a:endParaRPr lang="de-AT" sz="2000" dirty="0" smtClean="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Das letzte Gespräch zwischen mir und Herrn Costa im Zuge der Geschäftsbeziehung zwischen der allgemeinen Sparkasse und Herrn Costa hat Ende 2008 stattgefunden.</a:t>
            </a:r>
          </a:p>
          <a:p>
            <a:endParaRPr lang="de-AT" sz="2000" dirty="0">
              <a:latin typeface="Courier New" panose="02070309020205020404" pitchFamily="49" charset="0"/>
              <a:cs typeface="Courier New" panose="02070309020205020404" pitchFamily="49" charset="0"/>
            </a:endParaRPr>
          </a:p>
          <a:p>
            <a:r>
              <a:rPr lang="de-AT" sz="2000" dirty="0" smtClean="0">
                <a:latin typeface="Courier New" panose="02070309020205020404" pitchFamily="49" charset="0"/>
                <a:cs typeface="Courier New" panose="02070309020205020404" pitchFamily="49" charset="0"/>
              </a:rPr>
              <a:t>Thema war bei diesem Gespräch auch eine unterschiedliche Ansicht betreffend Wertentwicklung bzw. eine Reklamation des Kunden Bernhard Costa.</a:t>
            </a:r>
            <a:endParaRPr lang="de-AT" sz="2000" dirty="0"/>
          </a:p>
        </p:txBody>
      </p:sp>
      <p:sp>
        <p:nvSpPr>
          <p:cNvPr id="8" name="Textfeld 7"/>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smtClean="0">
                <a:solidFill>
                  <a:schemeClr val="bg1"/>
                </a:solidFill>
              </a:rPr>
              <a:t>Was passierte wirklich im Jahr 2008?</a:t>
            </a:r>
            <a:endParaRPr lang="de-AT" sz="1600" b="1" dirty="0">
              <a:solidFill>
                <a:schemeClr val="bg1"/>
              </a:solidFill>
            </a:endParaRPr>
          </a:p>
        </p:txBody>
      </p:sp>
      <p:grpSp>
        <p:nvGrpSpPr>
          <p:cNvPr id="9" name="Gruppieren 8"/>
          <p:cNvGrpSpPr/>
          <p:nvPr/>
        </p:nvGrpSpPr>
        <p:grpSpPr>
          <a:xfrm>
            <a:off x="902137" y="820075"/>
            <a:ext cx="4714891" cy="1111362"/>
            <a:chOff x="902137" y="820075"/>
            <a:chExt cx="4714891" cy="1111362"/>
          </a:xfrm>
        </p:grpSpPr>
        <p:sp>
          <p:nvSpPr>
            <p:cNvPr id="10" name="Rechteck 9"/>
            <p:cNvSpPr/>
            <p:nvPr/>
          </p:nvSpPr>
          <p:spPr>
            <a:xfrm>
              <a:off x="902137" y="820075"/>
              <a:ext cx="3781830" cy="495541"/>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p:nvSpPr>
          <p:spPr>
            <a:xfrm>
              <a:off x="902137" y="1315617"/>
              <a:ext cx="2876761" cy="335902"/>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p:nvSpPr>
          <p:spPr>
            <a:xfrm>
              <a:off x="3219239" y="1651519"/>
              <a:ext cx="2397789" cy="279918"/>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6" name="Rechteck 15"/>
          <p:cNvSpPr/>
          <p:nvPr/>
        </p:nvSpPr>
        <p:spPr>
          <a:xfrm>
            <a:off x="1832088" y="3672819"/>
            <a:ext cx="4307454" cy="279918"/>
          </a:xfrm>
          <a:prstGeom prst="rect">
            <a:avLst/>
          </a:prstGeom>
          <a:solidFill>
            <a:srgbClr val="FF33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60324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3119911" y="6400800"/>
            <a:ext cx="5992303" cy="276999"/>
          </a:xfrm>
          <a:prstGeom prst="rect">
            <a:avLst/>
          </a:prstGeom>
          <a:noFill/>
        </p:spPr>
        <p:txBody>
          <a:bodyPr wrap="square" rtlCol="0">
            <a:spAutoFit/>
          </a:bodyPr>
          <a:lstStyle/>
          <a:p>
            <a:pPr algn="ctr"/>
            <a:r>
              <a:rPr lang="de-AT" sz="1200" u="sng" dirty="0" smtClean="0"/>
              <a:t>Quelle:</a:t>
            </a:r>
            <a:r>
              <a:rPr lang="de-AT" sz="1200" dirty="0" smtClean="0"/>
              <a:t> „Kurier“, 1. Oktober 2014</a:t>
            </a:r>
          </a:p>
        </p:txBody>
      </p:sp>
      <p:sp>
        <p:nvSpPr>
          <p:cNvPr id="5" name="Textfeld 4"/>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Folgen für uns alle…</a:t>
            </a:r>
            <a:endParaRPr lang="de-AT" sz="1600" b="1" dirty="0">
              <a:solidFill>
                <a:schemeClr val="bg1"/>
              </a:solidFill>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95" y="576849"/>
            <a:ext cx="6300209" cy="5823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0822194"/>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feld 2"/>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Die Folgen für uns alle…</a:t>
            </a:r>
            <a:endParaRPr lang="de-AT" sz="1600" b="1" dirty="0">
              <a:solidFill>
                <a:schemeClr val="bg1"/>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830" y="528910"/>
            <a:ext cx="7342339" cy="6123099"/>
          </a:xfrm>
          <a:prstGeom prst="rect">
            <a:avLst/>
          </a:prstGeom>
          <a:ln>
            <a:noFill/>
          </a:ln>
          <a:effectLst>
            <a:outerShdw blurRad="190500" algn="tl" rotWithShape="0">
              <a:srgbClr val="000000">
                <a:alpha val="70000"/>
              </a:srgbClr>
            </a:outerShdw>
          </a:effectLst>
        </p:spPr>
      </p:pic>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2" y="3135086"/>
            <a:ext cx="11242494" cy="7155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50922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995671" y="1334440"/>
            <a:ext cx="10490312" cy="553998"/>
          </a:xfrm>
          <a:prstGeom prst="rect">
            <a:avLst/>
          </a:prstGeom>
          <a:noFill/>
        </p:spPr>
        <p:txBody>
          <a:bodyPr wrap="square" rtlCol="0">
            <a:spAutoFit/>
          </a:bodyPr>
          <a:lstStyle/>
          <a:p>
            <a:pPr algn="ctr"/>
            <a:r>
              <a:rPr lang="de-AT" sz="3000" b="1" dirty="0" smtClean="0">
                <a:solidFill>
                  <a:srgbClr val="2460A8"/>
                </a:solidFill>
              </a:rPr>
              <a:t>Einfach zum Nachdenken…</a:t>
            </a:r>
            <a:endParaRPr lang="de-AT" sz="2000" i="1" dirty="0">
              <a:solidFill>
                <a:srgbClr val="2460A8"/>
              </a:solidFill>
            </a:endParaRPr>
          </a:p>
        </p:txBody>
      </p:sp>
    </p:spTree>
    <p:extLst>
      <p:ext uri="{BB962C8B-B14F-4D97-AF65-F5344CB8AC3E}">
        <p14:creationId xmlns:p14="http://schemas.microsoft.com/office/powerpoint/2010/main" val="3564994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Einfach zum Nachdenken…</a:t>
            </a:r>
            <a:endParaRPr lang="de-AT" sz="1600" b="1" dirty="0">
              <a:solidFill>
                <a:schemeClr val="bg1"/>
              </a:solidFill>
            </a:endParaRPr>
          </a:p>
        </p:txBody>
      </p:sp>
      <p:grpSp>
        <p:nvGrpSpPr>
          <p:cNvPr id="9" name="Gruppieren 8"/>
          <p:cNvGrpSpPr/>
          <p:nvPr/>
        </p:nvGrpSpPr>
        <p:grpSpPr>
          <a:xfrm>
            <a:off x="4834929" y="517388"/>
            <a:ext cx="2522140" cy="6168763"/>
            <a:chOff x="4834929" y="517388"/>
            <a:chExt cx="2522140" cy="6168763"/>
          </a:xfrm>
        </p:grpSpPr>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1077" r="1749"/>
            <a:stretch/>
          </p:blipFill>
          <p:spPr>
            <a:xfrm>
              <a:off x="4834931" y="517388"/>
              <a:ext cx="2522137" cy="6168763"/>
            </a:xfrm>
            <a:prstGeom prst="rect">
              <a:avLst/>
            </a:prstGeom>
            <a:ln>
              <a:noFill/>
            </a:ln>
            <a:effectLst>
              <a:outerShdw blurRad="190500" algn="tl" rotWithShape="0">
                <a:srgbClr val="000000">
                  <a:alpha val="70000"/>
                </a:srgbClr>
              </a:outerShdw>
            </a:effectLst>
          </p:spPr>
        </p:pic>
        <p:sp>
          <p:nvSpPr>
            <p:cNvPr id="3" name="Rechteck 2"/>
            <p:cNvSpPr/>
            <p:nvPr/>
          </p:nvSpPr>
          <p:spPr>
            <a:xfrm>
              <a:off x="6258297" y="4263241"/>
              <a:ext cx="1098772" cy="225631"/>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p:cNvSpPr/>
            <p:nvPr/>
          </p:nvSpPr>
          <p:spPr>
            <a:xfrm>
              <a:off x="4834929" y="4465121"/>
              <a:ext cx="1827127" cy="202585"/>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p:cNvSpPr/>
            <p:nvPr/>
          </p:nvSpPr>
          <p:spPr>
            <a:xfrm>
              <a:off x="5601191" y="5575636"/>
              <a:ext cx="1755877" cy="231398"/>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4834929" y="5807034"/>
              <a:ext cx="2522139" cy="17883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p:nvSpPr>
          <p:spPr>
            <a:xfrm>
              <a:off x="4834930" y="5996698"/>
              <a:ext cx="948354" cy="16800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Tree>
    <p:extLst>
      <p:ext uri="{BB962C8B-B14F-4D97-AF65-F5344CB8AC3E}">
        <p14:creationId xmlns:p14="http://schemas.microsoft.com/office/powerpoint/2010/main" val="2678490610"/>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0303" y="567721"/>
            <a:ext cx="8873785" cy="6081335"/>
          </a:xfrm>
          <a:prstGeom prst="rect">
            <a:avLst/>
          </a:prstGeom>
          <a:ln>
            <a:noFill/>
          </a:ln>
          <a:effectLst>
            <a:outerShdw blurRad="190500" algn="tl" rotWithShape="0">
              <a:srgbClr val="000000">
                <a:alpha val="70000"/>
              </a:srgbClr>
            </a:outerShdw>
          </a:effectLst>
        </p:spPr>
      </p:pic>
      <p:sp>
        <p:nvSpPr>
          <p:cNvPr id="11" name="Textfeld 10"/>
          <p:cNvSpPr txBox="1"/>
          <p:nvPr/>
        </p:nvSpPr>
        <p:spPr>
          <a:xfrm>
            <a:off x="0" y="0"/>
            <a:ext cx="12192000" cy="338554"/>
          </a:xfrm>
          <a:prstGeom prst="rect">
            <a:avLst/>
          </a:prstGeom>
          <a:solidFill>
            <a:srgbClr val="6290BA"/>
          </a:solidFill>
          <a:ln>
            <a:noFill/>
          </a:ln>
        </p:spPr>
        <p:txBody>
          <a:bodyPr wrap="square" rtlCol="0">
            <a:spAutoFit/>
          </a:bodyPr>
          <a:lstStyle/>
          <a:p>
            <a:pPr algn="ctr">
              <a:tabLst>
                <a:tab pos="180975" algn="l"/>
              </a:tabLst>
            </a:pPr>
            <a:r>
              <a:rPr lang="de-AT" sz="1600" b="1" dirty="0" smtClean="0">
                <a:solidFill>
                  <a:schemeClr val="bg1"/>
                </a:solidFill>
              </a:rPr>
              <a:t>Einfach zum Nachdenken…</a:t>
            </a:r>
            <a:endParaRPr lang="de-AT" sz="1600" b="1" dirty="0">
              <a:solidFill>
                <a:schemeClr val="bg1"/>
              </a:solidFill>
            </a:endParaRPr>
          </a:p>
        </p:txBody>
      </p:sp>
      <p:sp>
        <p:nvSpPr>
          <p:cNvPr id="12" name="Abgerundetes Rechteck 11"/>
          <p:cNvSpPr/>
          <p:nvPr/>
        </p:nvSpPr>
        <p:spPr>
          <a:xfrm>
            <a:off x="7230376" y="1638794"/>
            <a:ext cx="2056128" cy="273134"/>
          </a:xfrm>
          <a:prstGeom prst="roundRect">
            <a:avLst/>
          </a:prstGeom>
          <a:solidFill>
            <a:srgbClr val="FFFF00">
              <a:alpha val="24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9113082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0" y="-30144"/>
            <a:ext cx="12192000" cy="7478970"/>
          </a:xfrm>
          <a:prstGeom prst="rect">
            <a:avLst/>
          </a:prstGeom>
          <a:solidFill>
            <a:srgbClr val="C6E9F6"/>
          </a:solidFill>
          <a:ln>
            <a:solidFill>
              <a:srgbClr val="8FD4ED"/>
            </a:solidFill>
          </a:ln>
        </p:spPr>
        <p:txBody>
          <a:bodyPr wrap="square" rtlCol="0">
            <a:spAutoFit/>
          </a:bodyPr>
          <a:lstStyle/>
          <a:p>
            <a:pPr algn="ctr"/>
            <a:endParaRPr lang="de-AT" sz="6000" b="1" dirty="0" smtClean="0">
              <a:solidFill>
                <a:srgbClr val="FF0000"/>
              </a:solidFill>
            </a:endParaRPr>
          </a:p>
          <a:p>
            <a:pPr algn="ctr"/>
            <a:endParaRPr lang="de-AT" sz="6000" b="1" dirty="0">
              <a:solidFill>
                <a:srgbClr val="FF0000"/>
              </a:solidFill>
            </a:endParaRPr>
          </a:p>
          <a:p>
            <a:pPr algn="ctr"/>
            <a:endParaRPr lang="de-AT" sz="6000" b="1" dirty="0" smtClean="0">
              <a:solidFill>
                <a:srgbClr val="2460A8"/>
              </a:solidFill>
            </a:endParaRPr>
          </a:p>
          <a:p>
            <a:pPr algn="ctr"/>
            <a:r>
              <a:rPr lang="de-AT" sz="6000" b="1" dirty="0" smtClean="0">
                <a:solidFill>
                  <a:srgbClr val="2460A8"/>
                </a:solidFill>
              </a:rPr>
              <a:t>„Wer </a:t>
            </a:r>
            <a:r>
              <a:rPr lang="de-AT" sz="6000" b="1" dirty="0" smtClean="0">
                <a:solidFill>
                  <a:srgbClr val="FF0000"/>
                </a:solidFill>
              </a:rPr>
              <a:t>ZAHLT</a:t>
            </a:r>
            <a:r>
              <a:rPr lang="de-AT" sz="6000" b="1" dirty="0" smtClean="0">
                <a:solidFill>
                  <a:srgbClr val="2460A8"/>
                </a:solidFill>
              </a:rPr>
              <a:t>, sind die Menschen.“</a:t>
            </a:r>
          </a:p>
          <a:p>
            <a:pPr algn="ctr"/>
            <a:endParaRPr lang="de-AT" sz="6000" b="1" dirty="0" smtClean="0">
              <a:solidFill>
                <a:srgbClr val="FF0000"/>
              </a:solidFill>
            </a:endParaRPr>
          </a:p>
          <a:p>
            <a:pPr algn="ctr"/>
            <a:endParaRPr lang="de-AT" sz="6000" b="1" dirty="0" smtClean="0">
              <a:solidFill>
                <a:srgbClr val="FF0000"/>
              </a:solidFill>
            </a:endParaRPr>
          </a:p>
          <a:p>
            <a:pPr algn="ctr"/>
            <a:endParaRPr lang="de-AT" sz="6000" b="1" dirty="0">
              <a:solidFill>
                <a:srgbClr val="FF0000"/>
              </a:solidFill>
            </a:endParaRPr>
          </a:p>
          <a:p>
            <a:pPr algn="ctr"/>
            <a:endParaRPr lang="de-AT" sz="6000" b="1" dirty="0">
              <a:solidFill>
                <a:srgbClr val="FF0000"/>
              </a:solidFill>
            </a:endParaRPr>
          </a:p>
        </p:txBody>
      </p:sp>
    </p:spTree>
    <p:extLst>
      <p:ext uri="{BB962C8B-B14F-4D97-AF65-F5344CB8AC3E}">
        <p14:creationId xmlns:p14="http://schemas.microsoft.com/office/powerpoint/2010/main" val="77080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0" y="1759240"/>
            <a:ext cx="12192000" cy="861774"/>
          </a:xfrm>
          <a:prstGeom prst="rect">
            <a:avLst/>
          </a:prstGeom>
          <a:noFill/>
        </p:spPr>
        <p:txBody>
          <a:bodyPr wrap="square" rtlCol="0">
            <a:spAutoFit/>
          </a:bodyPr>
          <a:lstStyle/>
          <a:p>
            <a:pPr algn="ctr"/>
            <a:r>
              <a:rPr lang="de-AT" sz="5000" b="1" dirty="0" smtClean="0">
                <a:solidFill>
                  <a:srgbClr val="2460A8"/>
                </a:solidFill>
              </a:rPr>
              <a:t>Danach:</a:t>
            </a:r>
          </a:p>
        </p:txBody>
      </p:sp>
      <p:sp>
        <p:nvSpPr>
          <p:cNvPr id="3" name="Textfeld 2"/>
          <p:cNvSpPr txBox="1"/>
          <p:nvPr/>
        </p:nvSpPr>
        <p:spPr>
          <a:xfrm>
            <a:off x="0" y="2909163"/>
            <a:ext cx="12192000" cy="707886"/>
          </a:xfrm>
          <a:prstGeom prst="rect">
            <a:avLst/>
          </a:prstGeom>
          <a:noFill/>
        </p:spPr>
        <p:txBody>
          <a:bodyPr wrap="square" rtlCol="0">
            <a:spAutoFit/>
          </a:bodyPr>
          <a:lstStyle/>
          <a:p>
            <a:pPr algn="ctr"/>
            <a:r>
              <a:rPr lang="de-AT" sz="4000" b="1" dirty="0" smtClean="0">
                <a:solidFill>
                  <a:srgbClr val="FF0000"/>
                </a:solidFill>
              </a:rPr>
              <a:t>EINSEITIGER ABBRUCH DES DIALOGES!</a:t>
            </a:r>
          </a:p>
        </p:txBody>
      </p:sp>
      <p:sp>
        <p:nvSpPr>
          <p:cNvPr id="4" name="Textfeld 3"/>
          <p:cNvSpPr txBox="1"/>
          <p:nvPr/>
        </p:nvSpPr>
        <p:spPr>
          <a:xfrm>
            <a:off x="0" y="0"/>
            <a:ext cx="12192000" cy="338554"/>
          </a:xfrm>
          <a:prstGeom prst="rect">
            <a:avLst/>
          </a:prstGeom>
          <a:solidFill>
            <a:srgbClr val="6290BA"/>
          </a:solidFill>
          <a:ln>
            <a:noFill/>
          </a:ln>
        </p:spPr>
        <p:txBody>
          <a:bodyPr wrap="square" rtlCol="0">
            <a:spAutoFit/>
          </a:bodyPr>
          <a:lstStyle/>
          <a:p>
            <a:pPr algn="ctr"/>
            <a:r>
              <a:rPr lang="de-AT" sz="1600" b="1" dirty="0" smtClean="0">
                <a:solidFill>
                  <a:schemeClr val="bg1"/>
                </a:solidFill>
              </a:rPr>
              <a:t>Was passierte wirklich im Jahr 2008?</a:t>
            </a:r>
            <a:endParaRPr lang="de-AT" sz="1600" b="1" dirty="0">
              <a:solidFill>
                <a:schemeClr val="bg1"/>
              </a:solidFill>
            </a:endParaRPr>
          </a:p>
        </p:txBody>
      </p:sp>
    </p:spTree>
    <p:extLst>
      <p:ext uri="{BB962C8B-B14F-4D97-AF65-F5344CB8AC3E}">
        <p14:creationId xmlns:p14="http://schemas.microsoft.com/office/powerpoint/2010/main" val="2227690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feld 1"/>
          <p:cNvSpPr txBox="1"/>
          <p:nvPr/>
        </p:nvSpPr>
        <p:spPr>
          <a:xfrm>
            <a:off x="818390" y="1474400"/>
            <a:ext cx="10490312" cy="1938992"/>
          </a:xfrm>
          <a:prstGeom prst="rect">
            <a:avLst/>
          </a:prstGeom>
          <a:noFill/>
        </p:spPr>
        <p:txBody>
          <a:bodyPr wrap="square" rtlCol="0">
            <a:spAutoFit/>
          </a:bodyPr>
          <a:lstStyle/>
          <a:p>
            <a:pPr algn="ctr"/>
            <a:r>
              <a:rPr lang="de-AT" sz="3000" b="1" dirty="0" smtClean="0">
                <a:solidFill>
                  <a:srgbClr val="2460A8"/>
                </a:solidFill>
              </a:rPr>
              <a:t>Die SPARKASSE OÖ sorgt nach </a:t>
            </a:r>
          </a:p>
          <a:p>
            <a:pPr algn="ctr"/>
            <a:r>
              <a:rPr lang="de-AT" sz="3000" b="1" dirty="0" smtClean="0">
                <a:solidFill>
                  <a:srgbClr val="2460A8"/>
                </a:solidFill>
              </a:rPr>
              <a:t>6 Jahren noch immer dafür, </a:t>
            </a:r>
          </a:p>
          <a:p>
            <a:pPr algn="ctr"/>
            <a:r>
              <a:rPr lang="de-AT" sz="3000" b="1" dirty="0" smtClean="0">
                <a:solidFill>
                  <a:srgbClr val="2460A8"/>
                </a:solidFill>
              </a:rPr>
              <a:t>dass der Justiz weiterhin </a:t>
            </a:r>
          </a:p>
          <a:p>
            <a:pPr algn="ctr"/>
            <a:r>
              <a:rPr lang="de-AT" sz="3000" b="1" dirty="0" smtClean="0">
                <a:solidFill>
                  <a:srgbClr val="2460A8"/>
                </a:solidFill>
              </a:rPr>
              <a:t>wichtige Fakten vorenthalten werden…</a:t>
            </a:r>
            <a:endParaRPr lang="de-AT" sz="3000" b="1" dirty="0">
              <a:solidFill>
                <a:srgbClr val="2460A8"/>
              </a:solidFill>
            </a:endParaRPr>
          </a:p>
        </p:txBody>
      </p:sp>
    </p:spTree>
    <p:extLst>
      <p:ext uri="{BB962C8B-B14F-4D97-AF65-F5344CB8AC3E}">
        <p14:creationId xmlns:p14="http://schemas.microsoft.com/office/powerpoint/2010/main" val="37993542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1252</Words>
  <Application>Microsoft Office PowerPoint</Application>
  <PresentationFormat>Breitbild</PresentationFormat>
  <Paragraphs>249</Paragraphs>
  <Slides>75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75</vt:i4>
      </vt:variant>
    </vt:vector>
  </HeadingPairs>
  <TitlesOfParts>
    <vt:vector size="81" baseType="lpstr">
      <vt:lpstr>Arial</vt:lpstr>
      <vt:lpstr>Calibri</vt:lpstr>
      <vt:lpstr>Calibri Light</vt:lpstr>
      <vt:lpstr>Courier New</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KLEINER SYSTEMFEHLER VS. GROSSE AUSWIRKUNG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Beate Schmidt</dc:creator>
  <cp:lastModifiedBy>Beate Schmidt</cp:lastModifiedBy>
  <cp:revision>211</cp:revision>
  <cp:lastPrinted>2014-11-13T17:04:06Z</cp:lastPrinted>
  <dcterms:created xsi:type="dcterms:W3CDTF">2014-08-29T05:58:05Z</dcterms:created>
  <dcterms:modified xsi:type="dcterms:W3CDTF">2014-11-19T10:25:00Z</dcterms:modified>
</cp:coreProperties>
</file>